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2" r:id="rId1"/>
  </p:sldMasterIdLst>
  <p:notesMasterIdLst>
    <p:notesMasterId r:id="rId46"/>
  </p:notesMasterIdLst>
  <p:handoutMasterIdLst>
    <p:handoutMasterId r:id="rId47"/>
  </p:handoutMasterIdLst>
  <p:sldIdLst>
    <p:sldId id="436" r:id="rId2"/>
    <p:sldId id="446" r:id="rId3"/>
    <p:sldId id="479" r:id="rId4"/>
    <p:sldId id="488" r:id="rId5"/>
    <p:sldId id="451" r:id="rId6"/>
    <p:sldId id="469" r:id="rId7"/>
    <p:sldId id="471" r:id="rId8"/>
    <p:sldId id="470" r:id="rId9"/>
    <p:sldId id="489" r:id="rId10"/>
    <p:sldId id="490" r:id="rId11"/>
    <p:sldId id="472" r:id="rId12"/>
    <p:sldId id="453" r:id="rId13"/>
    <p:sldId id="509" r:id="rId14"/>
    <p:sldId id="492" r:id="rId15"/>
    <p:sldId id="493" r:id="rId16"/>
    <p:sldId id="494" r:id="rId17"/>
    <p:sldId id="513" r:id="rId18"/>
    <p:sldId id="497" r:id="rId19"/>
    <p:sldId id="495" r:id="rId20"/>
    <p:sldId id="462" r:id="rId21"/>
    <p:sldId id="463" r:id="rId22"/>
    <p:sldId id="498" r:id="rId23"/>
    <p:sldId id="500" r:id="rId24"/>
    <p:sldId id="499" r:id="rId25"/>
    <p:sldId id="514" r:id="rId26"/>
    <p:sldId id="473" r:id="rId27"/>
    <p:sldId id="503" r:id="rId28"/>
    <p:sldId id="504" r:id="rId29"/>
    <p:sldId id="505" r:id="rId30"/>
    <p:sldId id="506" r:id="rId31"/>
    <p:sldId id="508" r:id="rId32"/>
    <p:sldId id="510" r:id="rId33"/>
    <p:sldId id="507" r:id="rId34"/>
    <p:sldId id="515" r:id="rId35"/>
    <p:sldId id="512" r:id="rId36"/>
    <p:sldId id="480" r:id="rId37"/>
    <p:sldId id="459" r:id="rId38"/>
    <p:sldId id="438" r:id="rId39"/>
    <p:sldId id="443" r:id="rId40"/>
    <p:sldId id="516" r:id="rId41"/>
    <p:sldId id="517" r:id="rId42"/>
    <p:sldId id="518" r:id="rId43"/>
    <p:sldId id="519" r:id="rId44"/>
    <p:sldId id="520" r:id="rId4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dy Wood" initials="KW" lastIdx="1" clrIdx="0">
    <p:extLst/>
  </p:cmAuthor>
  <p:cmAuthor id="2" name="Kady Wood" initials="KW [2]" lastIdx="1" clrIdx="1">
    <p:extLst/>
  </p:cmAuthor>
  <p:cmAuthor id="3" name="Kady Wood" initials="KW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1F"/>
    <a:srgbClr val="5D3E5D"/>
    <a:srgbClr val="942092"/>
    <a:srgbClr val="0432FF"/>
    <a:srgbClr val="666666"/>
    <a:srgbClr val="FFD579"/>
    <a:srgbClr val="D5FC79"/>
    <a:srgbClr val="76D6FF"/>
    <a:srgbClr val="FF8AD8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0"/>
    <p:restoredTop sz="85251"/>
  </p:normalViewPr>
  <p:slideViewPr>
    <p:cSldViewPr snapToGrid="0" snapToObjects="1">
      <p:cViewPr>
        <p:scale>
          <a:sx n="100" d="100"/>
          <a:sy n="100" d="100"/>
        </p:scale>
        <p:origin x="1200" y="6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55" d="100"/>
          <a:sy n="155" d="100"/>
        </p:scale>
        <p:origin x="6912" y="6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5A11-37AC-6743-A34A-C148325F3821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DF519-CE93-EA4F-A60F-932AFCD2C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95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F2D18-43F3-3A4F-98E1-58681EDE704A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0E2CE-D880-8449-B507-73D2A079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 smtClean="0"/>
              <a:t>Explore and validate whether </a:t>
            </a:r>
            <a:r>
              <a:rPr lang="en-US" sz="900" b="1" dirty="0" err="1" smtClean="0"/>
              <a:t>Unikernels</a:t>
            </a:r>
            <a:r>
              <a:rPr lang="en-US" sz="900" b="1" dirty="0" smtClean="0"/>
              <a:t> are a viable option for use in </a:t>
            </a:r>
            <a:r>
              <a:rPr lang="en-US" sz="900" b="1" dirty="0" err="1" smtClean="0"/>
              <a:t>PureCloud</a:t>
            </a:r>
            <a:r>
              <a:rPr lang="en-US" sz="900" b="1" dirty="0" smtClean="0"/>
              <a:t>.</a:t>
            </a:r>
          </a:p>
          <a:p>
            <a:r>
              <a:rPr lang="en-US" sz="900" dirty="0" smtClean="0"/>
              <a:t>We are use </a:t>
            </a:r>
            <a:r>
              <a:rPr lang="en-US" sz="900" dirty="0" err="1" smtClean="0"/>
              <a:t>unikernels</a:t>
            </a:r>
            <a:r>
              <a:rPr lang="en-US" sz="900" dirty="0" smtClean="0"/>
              <a:t> to reduce deployment times for services</a:t>
            </a:r>
            <a:endParaRPr lang="en-US" sz="9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00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my personal</a:t>
            </a:r>
            <a:r>
              <a:rPr lang="en-US" baseline="0" dirty="0" smtClean="0"/>
              <a:t> favor repositories is using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 You automatically get versioning for deployment options.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4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</a:t>
            </a:r>
            <a:r>
              <a:rPr lang="en-US" baseline="0" dirty="0" smtClean="0"/>
              <a:t> go look a the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97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1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r>
              <a:rPr lang="en-US" baseline="0" dirty="0" smtClean="0"/>
              <a:t> aggregation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1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2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r>
              <a:rPr lang="en-US" baseline="0" dirty="0" smtClean="0"/>
              <a:t> aggregation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75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r>
              <a:rPr lang="en-US" baseline="0" dirty="0" smtClean="0"/>
              <a:t> sleuth really does a lot of behind the scenes magic with generating trace ids (correlation ids) and then making sure each segment of a call is broken down in a unique span.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9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Papertrail</a:t>
            </a:r>
            <a:r>
              <a:rPr lang="en-US" dirty="0" smtClean="0"/>
              <a:t> is just one</a:t>
            </a:r>
            <a:r>
              <a:rPr lang="en-US" baseline="0" dirty="0" smtClean="0"/>
              <a:t> log aggregation tool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95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of you guys are actively</a:t>
            </a:r>
            <a:r>
              <a:rPr lang="en-US" baseline="0" dirty="0" smtClean="0"/>
              <a:t> building microservice based applications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many of you guys are Spring developers</a:t>
            </a:r>
          </a:p>
          <a:p>
            <a:r>
              <a:rPr lang="en-US" baseline="0" dirty="0" smtClean="0"/>
              <a:t>Building them in the 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3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set the tone for the talk</a:t>
            </a:r>
            <a:r>
              <a:rPr lang="en-US" baseline="0" dirty="0" smtClean="0"/>
              <a:t> by setting the business problem.  We have a small software company that makes </a:t>
            </a:r>
            <a:r>
              <a:rPr lang="en-US" baseline="0" dirty="0" err="1" smtClean="0"/>
              <a:t>licsense</a:t>
            </a:r>
            <a:r>
              <a:rPr lang="en-US" baseline="0" dirty="0" smtClean="0"/>
              <a:t> and asset management application.  There traditional focus has been </a:t>
            </a:r>
            <a:r>
              <a:rPr lang="en-US" baseline="0" dirty="0" err="1" smtClean="0"/>
              <a:t>deliverying</a:t>
            </a:r>
            <a:r>
              <a:rPr lang="en-US" baseline="0" dirty="0" smtClean="0"/>
              <a:t> a monolithic web app, install </a:t>
            </a:r>
            <a:r>
              <a:rPr lang="en-US" baseline="0" dirty="0" err="1" smtClean="0"/>
              <a:t>on-premise</a:t>
            </a:r>
            <a:r>
              <a:rPr lang="en-US" baseline="0" dirty="0" smtClean="0"/>
              <a:t> to customers.  They have a twice a year release cycle and it is killing the company in terms of getting the product out the door.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34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transition:  Building microservices are easy.</a:t>
            </a:r>
            <a:r>
              <a:rPr lang="en-US" baseline="0" dirty="0" smtClean="0"/>
              <a:t>  Its like building blog site in 10 minutes. :-)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0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Boot really</a:t>
            </a:r>
            <a:r>
              <a:rPr lang="en-US" baseline="0" dirty="0" smtClean="0"/>
              <a:t> simplifies development of REST-based services by focusing on annotation development.   Spring MVC is a full blown, full stack web development framework.  Spring Boot is a very light weight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0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4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33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0E2CE-D880-8449-B507-73D2A0793B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gi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gi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g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 - Warm Red">
    <p:bg>
      <p:bgPr>
        <a:solidFill>
          <a:srgbClr val="FF4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841773"/>
            <a:ext cx="8458200" cy="1729978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899" y="2576614"/>
            <a:ext cx="8458202" cy="172997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" y="4155147"/>
            <a:ext cx="1701579" cy="7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9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Title (Chapter)">
    <p:bg>
      <p:bgPr>
        <a:solidFill>
          <a:srgbClr val="5D3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20000"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2" r="4999" b="2343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42900" y="841773"/>
            <a:ext cx="8458201" cy="1729978"/>
          </a:xfrm>
        </p:spPr>
        <p:txBody>
          <a:bodyPr anchor="b">
            <a:normAutofit/>
          </a:bodyPr>
          <a:lstStyle>
            <a:lvl1pPr algn="l">
              <a:defRPr sz="4500" spc="-188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42900" y="2576614"/>
            <a:ext cx="8458201" cy="172997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" y="4155147"/>
            <a:ext cx="1701579" cy="7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Title (Chapter)">
    <p:bg>
      <p:bgPr>
        <a:solidFill>
          <a:srgbClr val="FF4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20000"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2" r="4999" b="23436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42900" y="841773"/>
            <a:ext cx="8458201" cy="1729978"/>
          </a:xfrm>
        </p:spPr>
        <p:txBody>
          <a:bodyPr anchor="b">
            <a:normAutofit/>
          </a:bodyPr>
          <a:lstStyle>
            <a:lvl1pPr algn="l">
              <a:defRPr sz="4500" spc="-188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42900" y="2576614"/>
            <a:ext cx="8458201" cy="172997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" y="4155147"/>
            <a:ext cx="1701579" cy="7407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spcCol="360000"/>
          <a:lstStyle>
            <a:lvl1pPr>
              <a:lnSpc>
                <a:spcPct val="100000"/>
              </a:lnSpc>
              <a:spcBef>
                <a:spcPts val="750"/>
              </a:spcBef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147" y="4662649"/>
            <a:ext cx="1910954" cy="273844"/>
          </a:xfrm>
          <a:prstGeom prst="rect">
            <a:avLst/>
          </a:prstGeom>
        </p:spPr>
        <p:txBody>
          <a:bodyPr vert="horz" lIns="9000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FEDCE-3BD6-9940-A642-E28DD407BF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50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168004"/>
            <a:ext cx="4121269" cy="32944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4143" y="1168004"/>
            <a:ext cx="4116958" cy="32944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14325"/>
            <a:ext cx="8458200" cy="9298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60872"/>
            <a:ext cx="4108889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878807"/>
            <a:ext cx="4108889" cy="2583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358" y="1260872"/>
            <a:ext cx="4118742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2358" y="1878807"/>
            <a:ext cx="4118742" cy="25836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314325"/>
            <a:ext cx="4093097" cy="4148138"/>
          </a:xfrm>
        </p:spPr>
        <p:txBody>
          <a:bodyPr numCol="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08003" y="314324"/>
            <a:ext cx="4093097" cy="4148139"/>
          </a:xfrm>
        </p:spPr>
        <p:txBody>
          <a:bodyPr numCol="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 -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42900" y="314325"/>
            <a:ext cx="8458201" cy="4148138"/>
          </a:xfrm>
        </p:spPr>
        <p:txBody>
          <a:bodyPr numCol="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9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14325"/>
            <a:ext cx="3257550" cy="122872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314325"/>
            <a:ext cx="4913709" cy="41481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543050"/>
            <a:ext cx="3257550" cy="291941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00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 - Dark">
    <p:bg>
      <p:bgPr>
        <a:solidFill>
          <a:srgbClr val="4E5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841773"/>
            <a:ext cx="8458201" cy="1729978"/>
          </a:xfrm>
        </p:spPr>
        <p:txBody>
          <a:bodyPr anchor="b">
            <a:normAutofit/>
          </a:bodyPr>
          <a:lstStyle>
            <a:lvl1pPr algn="l">
              <a:defRPr sz="4500" spc="-188" baseline="0">
                <a:solidFill>
                  <a:srgbClr val="FF4F1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2576614"/>
            <a:ext cx="8458201" cy="1729978"/>
          </a:xfrm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" y="4162541"/>
            <a:ext cx="1809934" cy="76831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14325"/>
            <a:ext cx="3257550" cy="122872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314325"/>
            <a:ext cx="4913709" cy="414813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543050"/>
            <a:ext cx="3257550" cy="291941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90147" y="4662649"/>
            <a:ext cx="1910954" cy="273844"/>
          </a:xfrm>
        </p:spPr>
        <p:txBody>
          <a:bodyPr/>
          <a:lstStyle/>
          <a:p>
            <a:fld id="{20CFEDCE-3BD6-9940-A642-E28DD407BF5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600" y="4707467"/>
            <a:ext cx="1624520" cy="229026"/>
          </a:xfrm>
        </p:spPr>
        <p:txBody>
          <a:bodyPr lIns="0" tIns="0" rIns="0" bIns="0" anchor="t" anchorCtr="0"/>
          <a:lstStyle/>
          <a:p>
            <a:r>
              <a:rPr lang="en-US" dirty="0" smtClean="0"/>
              <a:t>Genesys confidential and proprietary information. Unauthorized disclosure is prohibited.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30" y="4485632"/>
            <a:ext cx="1311326" cy="5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69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841773"/>
            <a:ext cx="8458200" cy="1729978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899" y="2576615"/>
            <a:ext cx="8458202" cy="118687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42900" y="4779382"/>
            <a:ext cx="1852613" cy="309401"/>
          </a:xfrm>
          <a:noFill/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Genesys confidential and proprietary information. Unauthorized disclosure is prohibited. </a:t>
            </a:r>
            <a:endParaRPr lang="en-US" dirty="0"/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2627709" y="4779382"/>
            <a:ext cx="1944291" cy="3094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5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3" dirty="0" smtClean="0"/>
              <a:t>Copyright ©2017 Genesys. </a:t>
            </a:r>
          </a:p>
          <a:p>
            <a:r>
              <a:rPr lang="en-US" sz="563" dirty="0" smtClean="0"/>
              <a:t>2001 </a:t>
            </a:r>
            <a:r>
              <a:rPr lang="en-US" sz="563" dirty="0" err="1" smtClean="0"/>
              <a:t>Junipero</a:t>
            </a:r>
            <a:r>
              <a:rPr lang="en-US" sz="563" dirty="0" smtClean="0"/>
              <a:t> Serra Blvd., Daly City, CA 94014 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4571404" y="4779382"/>
            <a:ext cx="4229696" cy="30940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lang="en-US" sz="75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3" dirty="0" smtClean="0"/>
              <a:t>All Rights reserved. Genesys and the Genesys logo are registered trademarks of Genesys. All other company names and logos may be registered trademarks or trademarks of their respective companies.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" y="4162541"/>
            <a:ext cx="1809934" cy="76831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3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" y="886290"/>
            <a:ext cx="1911281" cy="83204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160985" y="1228198"/>
            <a:ext cx="6640115" cy="1628774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FF4F1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160984" y="2861835"/>
            <a:ext cx="6640116" cy="1173856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666666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911281" y="1228197"/>
            <a:ext cx="0" cy="2807494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7190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841773"/>
            <a:ext cx="8458201" cy="1729978"/>
          </a:xfrm>
        </p:spPr>
        <p:txBody>
          <a:bodyPr anchor="b">
            <a:normAutofit/>
          </a:bodyPr>
          <a:lstStyle>
            <a:lvl1pPr algn="l">
              <a:defRPr sz="4500" spc="-188" baseline="0">
                <a:solidFill>
                  <a:srgbClr val="FF4F1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2576614"/>
            <a:ext cx="8458201" cy="1729978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4E5054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" y="4154557"/>
            <a:ext cx="1729734" cy="75301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Warm Red">
    <p:bg>
      <p:bgPr>
        <a:solidFill>
          <a:srgbClr val="FF4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72" y="1438254"/>
            <a:ext cx="1378895" cy="20192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457049"/>
          </a:xfrm>
        </p:spPr>
        <p:txBody>
          <a:bodyPr vert="horz" wrap="square" anchor="t" anchorCtr="0">
            <a:spAutoFit/>
          </a:bodyPr>
          <a:lstStyle>
            <a:lvl1pPr algn="l">
              <a:defRPr sz="3300" kern="1200" spc="-188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84834" y="1643494"/>
            <a:ext cx="0" cy="16287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50483" y="2100542"/>
            <a:ext cx="5137775" cy="1173856"/>
          </a:xfrm>
        </p:spPr>
        <p:txBody>
          <a:bodyPr tIns="90000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" y="4155147"/>
            <a:ext cx="1701579" cy="7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">
    <p:bg>
      <p:bgPr>
        <a:solidFill>
          <a:srgbClr val="4E5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5" y="1438254"/>
            <a:ext cx="1385708" cy="202927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684834" y="1643494"/>
            <a:ext cx="0" cy="162877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50483" y="2100542"/>
            <a:ext cx="5137775" cy="1173856"/>
          </a:xfrm>
        </p:spPr>
        <p:txBody>
          <a:bodyPr tIns="90000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" y="4162541"/>
            <a:ext cx="1809934" cy="76831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457049"/>
          </a:xfrm>
        </p:spPr>
        <p:txBody>
          <a:bodyPr vert="horz" wrap="square" anchor="t" anchorCtr="0">
            <a:spAutoFit/>
          </a:bodyPr>
          <a:lstStyle>
            <a:lvl1pPr algn="l">
              <a:defRPr sz="3300" kern="1200" spc="-188" baseline="0">
                <a:solidFill>
                  <a:srgbClr val="FF4F1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61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5" y="1438254"/>
            <a:ext cx="1385708" cy="202927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684834" y="1643494"/>
            <a:ext cx="0" cy="162877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50483" y="2100542"/>
            <a:ext cx="5137775" cy="1173856"/>
          </a:xfrm>
        </p:spPr>
        <p:txBody>
          <a:bodyPr tIns="9000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457049"/>
          </a:xfrm>
        </p:spPr>
        <p:txBody>
          <a:bodyPr vert="horz" wrap="square" anchor="t" anchorCtr="0">
            <a:spAutoFit/>
          </a:bodyPr>
          <a:lstStyle>
            <a:lvl1pPr algn="l">
              <a:defRPr sz="3300" kern="1200" spc="-188" baseline="0">
                <a:solidFill>
                  <a:srgbClr val="FF4F1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8" y="4155614"/>
            <a:ext cx="1721325" cy="749351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 - Warm Red">
    <p:bg>
      <p:bgPr>
        <a:solidFill>
          <a:srgbClr val="FF4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985" y="1234932"/>
            <a:ext cx="6640115" cy="1628774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984" y="2868570"/>
            <a:ext cx="6640116" cy="1173856"/>
          </a:xfrm>
        </p:spPr>
        <p:txBody>
          <a:bodyPr tIns="90000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911281" y="1234931"/>
            <a:ext cx="0" cy="2807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2" y="902661"/>
            <a:ext cx="1818785" cy="791779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3 - Dark">
    <p:bg>
      <p:bgPr>
        <a:solidFill>
          <a:srgbClr val="4E5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985" y="1234932"/>
            <a:ext cx="6640115" cy="1628774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FF4F1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984" y="2868570"/>
            <a:ext cx="6640116" cy="1173856"/>
          </a:xfrm>
        </p:spPr>
        <p:txBody>
          <a:bodyPr tIns="90000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911281" y="1234931"/>
            <a:ext cx="0" cy="2807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078"/>
            <a:ext cx="1916314" cy="81347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" y="886290"/>
            <a:ext cx="1911281" cy="832045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160985" y="1228198"/>
            <a:ext cx="6640115" cy="1628774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FF4F1F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160984" y="2861835"/>
            <a:ext cx="6640116" cy="1173856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666666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911281" y="1228197"/>
            <a:ext cx="0" cy="2807494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1" y="314325"/>
            <a:ext cx="8458200" cy="58314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897731"/>
            <a:ext cx="8458201" cy="3564732"/>
          </a:xfrm>
          <a:prstGeom prst="rect">
            <a:avLst/>
          </a:prstGeom>
        </p:spPr>
        <p:txBody>
          <a:bodyPr vert="horz" lIns="0" tIns="18000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1625" y="4713051"/>
            <a:ext cx="1624520" cy="28453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n-US" sz="563" b="0" i="0" kern="1200" smtClean="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r>
              <a:rPr lang="en-US" dirty="0" err="1" smtClean="0"/>
              <a:t>Genesys</a:t>
            </a:r>
            <a:r>
              <a:rPr lang="en-US" dirty="0" smtClean="0"/>
              <a:t> confidential and proprietary information. Unauthorized disclosure is prohibited.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147" y="4662649"/>
            <a:ext cx="1910954" cy="273844"/>
          </a:xfrm>
          <a:prstGeom prst="rect">
            <a:avLst/>
          </a:prstGeom>
        </p:spPr>
        <p:txBody>
          <a:bodyPr vert="horz" lIns="9000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FEDCE-3BD6-9940-A642-E28DD407BF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8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51" r:id="rId2"/>
    <p:sldLayoutId id="2147484045" r:id="rId3"/>
    <p:sldLayoutId id="2147484054" r:id="rId4"/>
    <p:sldLayoutId id="2147484055" r:id="rId5"/>
    <p:sldLayoutId id="2147484056" r:id="rId6"/>
    <p:sldLayoutId id="2147484050" r:id="rId7"/>
    <p:sldLayoutId id="2147484053" r:id="rId8"/>
    <p:sldLayoutId id="2147484052" r:id="rId9"/>
    <p:sldLayoutId id="2147484057" r:id="rId10"/>
    <p:sldLayoutId id="2147484058" r:id="rId11"/>
    <p:sldLayoutId id="2147484034" r:id="rId12"/>
    <p:sldLayoutId id="2147484036" r:id="rId13"/>
    <p:sldLayoutId id="2147484037" r:id="rId14"/>
    <p:sldLayoutId id="2147484048" r:id="rId15"/>
    <p:sldLayoutId id="2147484038" r:id="rId16"/>
    <p:sldLayoutId id="2147484039" r:id="rId17"/>
    <p:sldLayoutId id="2147484049" r:id="rId18"/>
    <p:sldLayoutId id="2147484040" r:id="rId19"/>
    <p:sldLayoutId id="2147484041" r:id="rId20"/>
    <p:sldLayoutId id="2147484047" r:id="rId21"/>
    <p:sldLayoutId id="2147484071" r:id="rId2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 spc="-113">
          <a:solidFill>
            <a:srgbClr val="FF4F1F"/>
          </a:solidFill>
          <a:latin typeface="+mj-lt"/>
          <a:ea typeface="+mj-ea"/>
          <a:cs typeface="+mj-cs"/>
        </a:defRPr>
      </a:lvl1pPr>
    </p:titleStyle>
    <p:bodyStyle>
      <a:lvl1pPr marL="202406" indent="-202406" algn="l" defTabSz="685800" rtl="0" eaLnBrk="1" latinLnBrk="0" hangingPunct="1">
        <a:lnSpc>
          <a:spcPct val="110000"/>
        </a:lnSpc>
        <a:spcBef>
          <a:spcPts val="1200"/>
        </a:spcBef>
        <a:buClr>
          <a:srgbClr val="FF4F1F"/>
        </a:buClr>
        <a:buFont typeface="Lato-Black" charset="0"/>
        <a:buChar char="◦"/>
        <a:tabLst/>
        <a:defRPr sz="1800" kern="1200" spc="0">
          <a:solidFill>
            <a:srgbClr val="4E5054"/>
          </a:solidFill>
          <a:latin typeface="+mn-lt"/>
          <a:ea typeface="+mn-ea"/>
          <a:cs typeface="+mn-cs"/>
        </a:defRPr>
      </a:lvl1pPr>
      <a:lvl2pPr marL="571500" indent="-228600" algn="l" defTabSz="685800" rtl="0" eaLnBrk="1" latinLnBrk="0" hangingPunct="1">
        <a:lnSpc>
          <a:spcPct val="90000"/>
        </a:lnSpc>
        <a:spcBef>
          <a:spcPts val="375"/>
        </a:spcBef>
        <a:buClr>
          <a:srgbClr val="FF4F1F"/>
        </a:buClr>
        <a:buFont typeface="AmericanTypewriter-Light" charset="0"/>
        <a:buChar char="•"/>
        <a:tabLst/>
        <a:defRPr sz="1500" kern="1200" spc="0">
          <a:solidFill>
            <a:srgbClr val="4E505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4F1F"/>
        </a:buClr>
        <a:buFont typeface="Wingdings" charset="2"/>
        <a:buChar char="§"/>
        <a:defRPr sz="1350" kern="1200" spc="0">
          <a:solidFill>
            <a:srgbClr val="4E5054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4F1F"/>
        </a:buClr>
        <a:buFont typeface=".AppleSystemUIFont" charset="-120"/>
        <a:buChar char="▴"/>
        <a:defRPr sz="1200" kern="1200" spc="0">
          <a:solidFill>
            <a:srgbClr val="4E5054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F4F1F"/>
        </a:buClr>
        <a:buFont typeface="Mshtakan" charset="0"/>
        <a:buChar char="★"/>
        <a:defRPr sz="1200" kern="1200" spc="0">
          <a:solidFill>
            <a:srgbClr val="4E5054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560" userDrawn="1">
          <p15:clr>
            <a:srgbClr val="F26B43"/>
          </p15:clr>
        </p15:guide>
        <p15:guide id="3" pos="4241" userDrawn="1">
          <p15:clr>
            <a:srgbClr val="F26B43"/>
          </p15:clr>
        </p15:guide>
        <p15:guide id="4" pos="4922" userDrawn="1">
          <p15:clr>
            <a:srgbClr val="F26B43"/>
          </p15:clr>
        </p15:guide>
        <p15:guide id="6" pos="2200" userDrawn="1">
          <p15:clr>
            <a:srgbClr val="F26B43"/>
          </p15:clr>
        </p15:guide>
        <p15:guide id="7" pos="1520" userDrawn="1">
          <p15:clr>
            <a:srgbClr val="F26B43"/>
          </p15:clr>
        </p15:guide>
        <p15:guide id="8" pos="862" userDrawn="1">
          <p15:clr>
            <a:srgbClr val="F26B43"/>
          </p15:clr>
        </p15:guide>
        <p15:guide id="10" orient="horz" pos="2934" userDrawn="1">
          <p15:clr>
            <a:srgbClr val="F26B43"/>
          </p15:clr>
        </p15:guide>
        <p15:guide id="11" orient="horz" pos="2811" userDrawn="1">
          <p15:clr>
            <a:srgbClr val="F26B43"/>
          </p15:clr>
        </p15:guide>
        <p15:guide id="12" pos="216" userDrawn="1">
          <p15:clr>
            <a:srgbClr val="F26B43"/>
          </p15:clr>
        </p15:guide>
        <p15:guide id="13" pos="5544" userDrawn="1">
          <p15:clr>
            <a:srgbClr val="F26B43"/>
          </p15:clr>
        </p15:guide>
        <p15:guide id="16" orient="horz" pos="1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tiff"/><Relationship Id="rId7" Type="http://schemas.openxmlformats.org/officeDocument/2006/relationships/image" Target="../media/image34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985" y="1160204"/>
            <a:ext cx="6821322" cy="929849"/>
          </a:xfrm>
        </p:spPr>
        <p:txBody>
          <a:bodyPr>
            <a:normAutofit/>
          </a:bodyPr>
          <a:lstStyle/>
          <a:p>
            <a:r>
              <a:rPr lang="en-US" dirty="0" smtClean="0"/>
              <a:t>Wrangling Docker and Python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985" y="2090053"/>
            <a:ext cx="6640116" cy="128319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Leveraging Containerization to quickly Deliver Python Solutions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John Carnell</a:t>
            </a:r>
            <a:br>
              <a:rPr lang="en-US" dirty="0" smtClean="0"/>
            </a:br>
            <a:r>
              <a:rPr lang="en-US" dirty="0" smtClean="0"/>
              <a:t>			         </a:t>
            </a:r>
            <a:r>
              <a:rPr lang="en-US" dirty="0" err="1" smtClean="0"/>
              <a:t>Genesys</a:t>
            </a:r>
            <a:r>
              <a:rPr lang="en-US" dirty="0" smtClean="0"/>
              <a:t>	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Contact with a POST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1" y="791752"/>
            <a:ext cx="7608600" cy="43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457048"/>
          </a:xfrm>
        </p:spPr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2650" y="4662488"/>
            <a:ext cx="1911350" cy="274637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3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4142" y="796764"/>
            <a:ext cx="3033132" cy="3373792"/>
          </a:xfrm>
        </p:spPr>
        <p:txBody>
          <a:bodyPr>
            <a:normAutofit/>
          </a:bodyPr>
          <a:lstStyle/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Docker is a container management platform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A container is a software image that is:</a:t>
            </a:r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Lightweight</a:t>
            </a:r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Stand-alone</a:t>
            </a:r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Isolated</a:t>
            </a:r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Portable across all environments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You run the same image across all environments</a:t>
            </a:r>
          </a:p>
          <a:p>
            <a:pPr defTabSz="914400">
              <a:spcBef>
                <a:spcPts val="0"/>
              </a:spcBef>
              <a:buClrTx/>
            </a:pPr>
            <a:endParaRPr lang="en-US" dirty="0" smtClean="0"/>
          </a:p>
          <a:p>
            <a:pPr lvl="1" defTabSz="914400">
              <a:spcBef>
                <a:spcPts val="0"/>
              </a:spcBef>
              <a:buClrTx/>
            </a:pPr>
            <a:endParaRPr lang="en-US" dirty="0" smtClean="0"/>
          </a:p>
        </p:txBody>
      </p:sp>
      <p:sp>
        <p:nvSpPr>
          <p:cNvPr id="9" name="Right Arrow 8"/>
          <p:cNvSpPr/>
          <p:nvPr/>
        </p:nvSpPr>
        <p:spPr>
          <a:xfrm rot="10800000">
            <a:off x="5293768" y="2042140"/>
            <a:ext cx="65252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8" y="685800"/>
            <a:ext cx="5280897" cy="42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use cases for Docker?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Packaging of local scripts and command-line </a:t>
            </a:r>
            <a:r>
              <a:rPr lang="en-US" sz="2400" dirty="0" smtClean="0"/>
              <a:t>tools</a:t>
            </a:r>
            <a:endParaRPr lang="en-US" sz="2400" dirty="0" smtClean="0"/>
          </a:p>
          <a:p>
            <a:r>
              <a:rPr lang="en-US" sz="2400" dirty="0" smtClean="0"/>
              <a:t>Build and deployment tools (Keep your build on your desktop and build on your server completely clean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Service composition for local desktop environments (What You Build = What You Deploy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r>
              <a:rPr lang="en-US" sz="2400" dirty="0" smtClean="0"/>
              <a:t>Large Scale Microservice Deployment</a:t>
            </a:r>
          </a:p>
          <a:p>
            <a:r>
              <a:rPr lang="en-US" sz="2400" dirty="0" smtClean="0"/>
              <a:t>Large Scale ETL, Data Processing</a:t>
            </a:r>
          </a:p>
          <a:p>
            <a:r>
              <a:rPr lang="en-US" sz="2400" dirty="0" smtClean="0"/>
              <a:t>Functions as a Service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9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304671"/>
            <a:ext cx="8458200" cy="583142"/>
          </a:xfrm>
        </p:spPr>
        <p:txBody>
          <a:bodyPr/>
          <a:lstStyle/>
          <a:p>
            <a:r>
              <a:rPr lang="en-US" dirty="0" smtClean="0"/>
              <a:t>Everything in Docker Starts with An Image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49700" y="777894"/>
            <a:ext cx="5194300" cy="3456355"/>
          </a:xfrm>
        </p:spPr>
        <p:txBody>
          <a:bodyPr>
            <a:noAutofit/>
          </a:bodyPr>
          <a:lstStyle/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Images are the self-contained, </a:t>
            </a:r>
            <a:r>
              <a:rPr lang="en-US" dirty="0" smtClean="0"/>
              <a:t>executables.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You can start up an image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Once the image is baked it can not be changed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You can pass in environment variables to control behavior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Images are not full blown virtual machines</a:t>
            </a:r>
            <a:br>
              <a:rPr lang="en-US" dirty="0" smtClean="0"/>
            </a:br>
            <a:endParaRPr lang="en-US" dirty="0" smtClean="0"/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Best way to think about an image is that they do one thing really well.</a:t>
            </a:r>
          </a:p>
          <a:p>
            <a:pPr defTabSz="914400">
              <a:spcBef>
                <a:spcPts val="0"/>
              </a:spcBef>
              <a:buClrTx/>
            </a:pPr>
            <a:endParaRPr lang="en-US" dirty="0" smtClean="0"/>
          </a:p>
        </p:txBody>
      </p:sp>
      <p:sp>
        <p:nvSpPr>
          <p:cNvPr id="9" name="Right Arrow 8"/>
          <p:cNvSpPr/>
          <p:nvPr/>
        </p:nvSpPr>
        <p:spPr>
          <a:xfrm rot="10800000">
            <a:off x="3187956" y="2018742"/>
            <a:ext cx="65252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9" y="805250"/>
            <a:ext cx="3086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304671"/>
            <a:ext cx="8458200" cy="583142"/>
          </a:xfrm>
        </p:spPr>
        <p:txBody>
          <a:bodyPr/>
          <a:lstStyle/>
          <a:p>
            <a:r>
              <a:rPr lang="en-US" dirty="0" smtClean="0"/>
              <a:t>How Do We Create an Image?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890147" y="4805607"/>
            <a:ext cx="1910954" cy="130885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11600" y="705796"/>
            <a:ext cx="5538946" cy="3128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FROM python:3.6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</a:t>
            </a:r>
            <a:r>
              <a:rPr lang="en-US" dirty="0" err="1"/>
              <a:t>usr</a:t>
            </a:r>
            <a:r>
              <a:rPr lang="en-US" dirty="0"/>
              <a:t>/local/bin/simple-contact/</a:t>
            </a:r>
          </a:p>
          <a:p>
            <a:pPr marL="0" indent="0">
              <a:buNone/>
            </a:pPr>
            <a:r>
              <a:rPr lang="en-US" dirty="0"/>
              <a:t>COPY </a:t>
            </a:r>
            <a:r>
              <a:rPr lang="en-US" dirty="0" err="1"/>
              <a:t>requirements.txt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/local/bin/simple-contact/.</a:t>
            </a:r>
          </a:p>
          <a:p>
            <a:pPr marL="0" indent="0">
              <a:buNone/>
            </a:pPr>
            <a:r>
              <a:rPr lang="en-US" dirty="0" smtClean="0"/>
              <a:t>COPY </a:t>
            </a:r>
            <a:r>
              <a:rPr lang="en-US" dirty="0" err="1" smtClean="0"/>
              <a:t>contact.py</a:t>
            </a:r>
            <a:r>
              <a:rPr lang="en-US" dirty="0" smtClean="0"/>
              <a:t> /</a:t>
            </a:r>
            <a:r>
              <a:rPr lang="en-US" dirty="0" err="1" smtClean="0"/>
              <a:t>usr</a:t>
            </a:r>
            <a:r>
              <a:rPr lang="en-US" dirty="0" smtClean="0"/>
              <a:t>/local/bin/simple-contact/.</a:t>
            </a:r>
          </a:p>
          <a:p>
            <a:pPr marL="0" indent="0">
              <a:buNone/>
            </a:pPr>
            <a:r>
              <a:rPr lang="en-US" dirty="0" smtClean="0"/>
              <a:t>COPY </a:t>
            </a:r>
            <a:r>
              <a:rPr lang="en-US" dirty="0" err="1"/>
              <a:t>DB.py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/local/bin/simple-contact/.</a:t>
            </a:r>
          </a:p>
          <a:p>
            <a:pPr marL="0" indent="0">
              <a:buNone/>
            </a:pPr>
            <a:r>
              <a:rPr lang="en-US" dirty="0"/>
              <a:t>RUN pip3 install -r /</a:t>
            </a:r>
            <a:r>
              <a:rPr lang="en-US" dirty="0" err="1"/>
              <a:t>usr</a:t>
            </a:r>
            <a:r>
              <a:rPr lang="en-US" dirty="0"/>
              <a:t>/local/bin/simple-contact/</a:t>
            </a:r>
            <a:r>
              <a:rPr lang="en-US" dirty="0" err="1"/>
              <a:t>requirements.txt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CMD python3 /</a:t>
            </a:r>
            <a:r>
              <a:rPr lang="en-US" dirty="0" err="1"/>
              <a:t>usr</a:t>
            </a:r>
            <a:r>
              <a:rPr lang="en-US" dirty="0"/>
              <a:t>/local/bin/simple-contact/simple-</a:t>
            </a:r>
            <a:r>
              <a:rPr lang="en-US" dirty="0" err="1"/>
              <a:t>contact.py</a:t>
            </a:r>
            <a:endParaRPr lang="en-US" dirty="0"/>
          </a:p>
          <a:p>
            <a:pPr defTabSz="914400">
              <a:spcBef>
                <a:spcPts val="0"/>
              </a:spcBef>
              <a:buClrTx/>
            </a:pPr>
            <a:endParaRPr lang="en-US" sz="2000" dirty="0" smtClean="0"/>
          </a:p>
          <a:p>
            <a:pPr lvl="1" defTabSz="914400">
              <a:spcBef>
                <a:spcPts val="0"/>
              </a:spcBef>
              <a:buClrTx/>
            </a:pPr>
            <a:endParaRPr lang="en-US" sz="2000" dirty="0" smtClean="0"/>
          </a:p>
        </p:txBody>
      </p:sp>
      <p:sp>
        <p:nvSpPr>
          <p:cNvPr id="9" name="Right Arrow 8"/>
          <p:cNvSpPr/>
          <p:nvPr/>
        </p:nvSpPr>
        <p:spPr>
          <a:xfrm rot="10800000">
            <a:off x="3259613" y="2269978"/>
            <a:ext cx="467112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3" y="836014"/>
            <a:ext cx="3086100" cy="3429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" y="464021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 smtClean="0"/>
              <a:t>docker</a:t>
            </a:r>
            <a:r>
              <a:rPr lang="en-US" sz="2400" dirty="0" smtClean="0"/>
              <a:t> build . </a:t>
            </a:r>
            <a:r>
              <a:rPr lang="mr-IN" sz="2400" dirty="0" smtClean="0"/>
              <a:t>–</a:t>
            </a:r>
            <a:r>
              <a:rPr lang="en-US" sz="2400" dirty="0" smtClean="0"/>
              <a:t>t </a:t>
            </a:r>
            <a:r>
              <a:rPr lang="en-US" sz="2400" dirty="0" smtClean="0"/>
              <a:t>simple-contact</a:t>
            </a:r>
            <a:endParaRPr lang="en-US" sz="2400" b="0" dirty="0">
              <a:effectLst/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1356714" y="4113460"/>
            <a:ext cx="476583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95073" y="466264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s</a:t>
            </a:r>
            <a:r>
              <a:rPr lang="en-US" sz="2400" dirty="0" smtClean="0"/>
              <a:t>imple-contact-</a:t>
            </a:r>
            <a:r>
              <a:rPr lang="en-US" sz="2400" dirty="0" err="1" smtClean="0"/>
              <a:t>api</a:t>
            </a:r>
            <a:r>
              <a:rPr lang="en-US" sz="2400" dirty="0" smtClean="0"/>
              <a:t>/</a:t>
            </a:r>
            <a:r>
              <a:rPr lang="en-US" sz="2400" dirty="0" err="1" smtClean="0"/>
              <a:t>Dockerfile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27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I have an image!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853123"/>
            <a:ext cx="8458201" cy="6857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>
                <a:latin typeface="Mangal" charset="0"/>
                <a:ea typeface="Mangal" charset="0"/>
                <a:cs typeface="Mangal" charset="0"/>
              </a:rPr>
              <a:t>docker</a:t>
            </a:r>
            <a:r>
              <a:rPr lang="en-US" sz="2000" dirty="0">
                <a:latin typeface="Mangal" charset="0"/>
                <a:ea typeface="Mangal" charset="0"/>
                <a:cs typeface="Mangal" charset="0"/>
              </a:rPr>
              <a:t> run -d --restart=always -p </a:t>
            </a:r>
            <a:r>
              <a:rPr lang="en-US" sz="2000" dirty="0" smtClean="0">
                <a:latin typeface="Mangal" charset="0"/>
                <a:ea typeface="Mangal" charset="0"/>
                <a:cs typeface="Mangal" charset="0"/>
              </a:rPr>
              <a:t>8080:5001 </a:t>
            </a:r>
            <a:r>
              <a:rPr lang="en-US" sz="2000" dirty="0">
                <a:latin typeface="Mangal" charset="0"/>
                <a:ea typeface="Mangal" charset="0"/>
                <a:cs typeface="Mangal" charset="0"/>
              </a:rPr>
              <a:t>simple-contact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880604"/>
            <a:ext cx="6515100" cy="2440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992459"/>
            <a:ext cx="42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chemeClr val="accent1"/>
                </a:solidFill>
              </a:rPr>
              <a:t>X</a:t>
            </a:r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0823" y="801338"/>
            <a:ext cx="42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</a:t>
            </a:r>
          </a:p>
        </p:txBody>
      </p:sp>
      <p:sp>
        <p:nvSpPr>
          <p:cNvPr id="11" name="Right Arrow 10"/>
          <p:cNvSpPr/>
          <p:nvPr/>
        </p:nvSpPr>
        <p:spPr>
          <a:xfrm rot="8533607">
            <a:off x="3150471" y="1434555"/>
            <a:ext cx="791737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000710">
            <a:off x="4337050" y="1486710"/>
            <a:ext cx="791737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177535"/>
            <a:ext cx="8458200" cy="583142"/>
          </a:xfrm>
        </p:spPr>
        <p:txBody>
          <a:bodyPr/>
          <a:lstStyle/>
          <a:p>
            <a:r>
              <a:rPr lang="en-US" dirty="0" smtClean="0"/>
              <a:t>Quick command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635263"/>
            <a:ext cx="8458201" cy="4301229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 err="1" smtClean="0"/>
              <a:t>docker</a:t>
            </a:r>
            <a:r>
              <a:rPr lang="en-US" sz="2200" b="1" dirty="0" smtClean="0"/>
              <a:t> image</a:t>
            </a:r>
            <a:r>
              <a:rPr lang="en-US" sz="2200" dirty="0" smtClean="0"/>
              <a:t> </a:t>
            </a:r>
            <a:r>
              <a:rPr lang="mr-IN" sz="2200" dirty="0" smtClean="0"/>
              <a:t>–</a:t>
            </a:r>
            <a:r>
              <a:rPr lang="en-US" sz="2200" dirty="0" smtClean="0"/>
              <a:t> Lowest level of work in </a:t>
            </a:r>
            <a:r>
              <a:rPr lang="en-US" sz="2200" dirty="0" err="1" smtClean="0"/>
              <a:t>docker</a:t>
            </a:r>
            <a:r>
              <a:rPr lang="en-US" sz="2200" dirty="0" smtClean="0"/>
              <a:t>.  Represents the packaged executable that can be run.</a:t>
            </a:r>
          </a:p>
          <a:p>
            <a:r>
              <a:rPr lang="en-US" sz="2200" b="1" dirty="0" err="1" smtClean="0"/>
              <a:t>docker</a:t>
            </a:r>
            <a:r>
              <a:rPr lang="en-US" sz="2200" b="1" dirty="0" smtClean="0"/>
              <a:t> container</a:t>
            </a:r>
            <a:r>
              <a:rPr lang="en-US" sz="2200" dirty="0" smtClean="0"/>
              <a:t> </a:t>
            </a:r>
            <a:r>
              <a:rPr lang="mr-IN" sz="2200" dirty="0" smtClean="0"/>
              <a:t>–</a:t>
            </a:r>
            <a:r>
              <a:rPr lang="en-US" sz="2200" dirty="0" smtClean="0"/>
              <a:t> An instance of a running </a:t>
            </a:r>
            <a:r>
              <a:rPr lang="en-US" sz="2200" dirty="0" err="1" smtClean="0"/>
              <a:t>docker</a:t>
            </a:r>
            <a:r>
              <a:rPr lang="en-US" sz="2200" dirty="0"/>
              <a:t> </a:t>
            </a:r>
            <a:r>
              <a:rPr lang="en-US" sz="2200" dirty="0" smtClean="0"/>
              <a:t>image.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mr-IN" dirty="0" smtClean="0"/>
              <a:t>–</a:t>
            </a:r>
            <a:r>
              <a:rPr lang="en-US" dirty="0" smtClean="0"/>
              <a:t> A orchestration tool for configuring, starting and running a set of </a:t>
            </a:r>
            <a:r>
              <a:rPr lang="en-US" dirty="0" err="1" smtClean="0"/>
              <a:t>docker</a:t>
            </a:r>
            <a:r>
              <a:rPr lang="en-US" dirty="0" smtClean="0"/>
              <a:t> services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</a:t>
            </a:r>
            <a:r>
              <a:rPr lang="en-US" b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 single </a:t>
            </a:r>
            <a:r>
              <a:rPr lang="en-US" dirty="0" err="1" smtClean="0"/>
              <a:t>docker</a:t>
            </a:r>
            <a:r>
              <a:rPr lang="en-US" dirty="0" smtClean="0"/>
              <a:t> service configuration running in </a:t>
            </a:r>
            <a:r>
              <a:rPr lang="en-US" dirty="0" err="1" smtClean="0"/>
              <a:t>docker</a:t>
            </a:r>
            <a:r>
              <a:rPr lang="en-US" dirty="0"/>
              <a:t>-</a:t>
            </a:r>
            <a:r>
              <a:rPr lang="en-US" dirty="0" smtClean="0"/>
              <a:t>compose or </a:t>
            </a:r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swarm </a:t>
            </a:r>
            <a:r>
              <a:rPr lang="mr-IN" dirty="0" smtClean="0"/>
              <a:t>–</a:t>
            </a:r>
            <a:r>
              <a:rPr lang="en-US" dirty="0" smtClean="0"/>
              <a:t> A </a:t>
            </a:r>
            <a:r>
              <a:rPr lang="en-US" dirty="0" err="1" smtClean="0"/>
              <a:t>docker</a:t>
            </a:r>
            <a:r>
              <a:rPr lang="en-US" dirty="0" smtClean="0"/>
              <a:t> clustering technology that allows you to deploy a “stack” defined inside a </a:t>
            </a:r>
            <a:r>
              <a:rPr lang="en-US" dirty="0" err="1" smtClean="0"/>
              <a:t>docker</a:t>
            </a:r>
            <a:r>
              <a:rPr lang="en-US" dirty="0" smtClean="0"/>
              <a:t>-compose file.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node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command tool for managing a single swarm node.  Can only be run inside a </a:t>
            </a:r>
            <a:r>
              <a:rPr lang="en-US" dirty="0" err="1" smtClean="0"/>
              <a:t>docker</a:t>
            </a:r>
            <a:r>
              <a:rPr lang="en-US" dirty="0" smtClean="0"/>
              <a:t> swarm manager node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stack </a:t>
            </a:r>
            <a:r>
              <a:rPr lang="mr-IN" dirty="0" smtClean="0"/>
              <a:t>–</a:t>
            </a:r>
            <a:r>
              <a:rPr lang="en-US" dirty="0" smtClean="0"/>
              <a:t> Docker swarm command to manager “stacks” of services defined inside of </a:t>
            </a:r>
            <a:r>
              <a:rPr lang="en-US" dirty="0" err="1" smtClean="0"/>
              <a:t>docker</a:t>
            </a:r>
            <a:r>
              <a:rPr lang="en-US" dirty="0" smtClean="0"/>
              <a:t>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mr-IN" dirty="0" smtClean="0"/>
              <a:t>–</a:t>
            </a:r>
            <a:r>
              <a:rPr lang="en-US" dirty="0" smtClean="0"/>
              <a:t> A set of virtualization tools to run </a:t>
            </a:r>
            <a:r>
              <a:rPr lang="en-US" dirty="0" err="1" smtClean="0"/>
              <a:t>docker</a:t>
            </a:r>
            <a:r>
              <a:rPr lang="en-US" dirty="0" smtClean="0"/>
              <a:t> inside of a virtual machine (e.g. </a:t>
            </a:r>
            <a:r>
              <a:rPr lang="en-US" dirty="0" err="1" smtClean="0"/>
              <a:t>VirtualBox</a:t>
            </a:r>
            <a:r>
              <a:rPr lang="en-US" dirty="0" smtClean="0"/>
              <a:t>, VMWare)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914096"/>
          </a:xfrm>
        </p:spPr>
        <p:txBody>
          <a:bodyPr/>
          <a:lstStyle/>
          <a:p>
            <a:r>
              <a:rPr lang="en-US" dirty="0" smtClean="0"/>
              <a:t>Moving beyond a simple service: Docker Compose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2650" y="4662488"/>
            <a:ext cx="1911350" cy="274637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897467"/>
            <a:ext cx="4005317" cy="341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real power of Docker comes when standing up the entire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4792857" y="696624"/>
            <a:ext cx="4276492" cy="42398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 smtClean="0"/>
              <a:t>The real power of Docker becomes apparent when you have to build a real application with real infrastructure.</a:t>
            </a:r>
          </a:p>
          <a:p>
            <a:r>
              <a:rPr lang="en-US" sz="1600" dirty="0" smtClean="0"/>
              <a:t>We are going to build a text-to-speech application</a:t>
            </a:r>
          </a:p>
          <a:p>
            <a:r>
              <a:rPr lang="en-US" sz="1600" dirty="0" smtClean="0"/>
              <a:t>This application will involve multiple pieces of infrastructure:</a:t>
            </a:r>
          </a:p>
          <a:p>
            <a:pPr lvl="1"/>
            <a:r>
              <a:rPr lang="en-US" sz="1600" dirty="0" smtClean="0"/>
              <a:t>2 Python-based services</a:t>
            </a:r>
          </a:p>
          <a:p>
            <a:pPr lvl="1"/>
            <a:r>
              <a:rPr lang="en-US" sz="1600" dirty="0" smtClean="0"/>
              <a:t>1 Postgres Database</a:t>
            </a:r>
          </a:p>
          <a:p>
            <a:pPr lvl="1"/>
            <a:r>
              <a:rPr lang="en-US" sz="1600" dirty="0" smtClean="0"/>
              <a:t>A </a:t>
            </a:r>
            <a:r>
              <a:rPr lang="en-US" sz="1600" dirty="0" smtClean="0"/>
              <a:t>call out to </a:t>
            </a:r>
            <a:r>
              <a:rPr lang="en-US" sz="1600" dirty="0" err="1" smtClean="0"/>
              <a:t>Twilio</a:t>
            </a:r>
            <a:r>
              <a:rPr lang="en-US" sz="1600" dirty="0" smtClean="0"/>
              <a:t> the </a:t>
            </a:r>
            <a:r>
              <a:rPr lang="en-US" sz="1600" dirty="0" err="1" smtClean="0"/>
              <a:t>Twilio</a:t>
            </a:r>
            <a:r>
              <a:rPr lang="en-US" sz="1600" dirty="0" smtClean="0"/>
              <a:t> API</a:t>
            </a:r>
            <a:endParaRPr lang="en-US" sz="1600" dirty="0" smtClean="0"/>
          </a:p>
          <a:p>
            <a:r>
              <a:rPr lang="en-US" sz="1600" dirty="0" smtClean="0"/>
              <a:t>We could build and manage each of these infrastructure pieces ourselves, but that would be painful</a:t>
            </a:r>
          </a:p>
          <a:p>
            <a:r>
              <a:rPr lang="en-US" sz="1600" dirty="0" smtClean="0"/>
              <a:t>We want to build and deploy the exact same environment we run locally to a prod environment.</a:t>
            </a:r>
            <a:endParaRPr lang="en-US" sz="1600" dirty="0"/>
          </a:p>
          <a:p>
            <a:pPr defTabSz="914400">
              <a:spcBef>
                <a:spcPts val="0"/>
              </a:spcBef>
              <a:buClrTx/>
            </a:pPr>
            <a:endParaRPr lang="en-US" dirty="0" smtClean="0"/>
          </a:p>
          <a:p>
            <a:pPr lvl="1" defTabSz="914400">
              <a:spcBef>
                <a:spcPts val="0"/>
              </a:spcBef>
              <a:buClrTx/>
            </a:pPr>
            <a:endParaRPr lang="en-US" dirty="0" smtClean="0"/>
          </a:p>
        </p:txBody>
      </p:sp>
      <p:sp>
        <p:nvSpPr>
          <p:cNvPr id="14" name="Right Arrow 13"/>
          <p:cNvSpPr/>
          <p:nvPr/>
        </p:nvSpPr>
        <p:spPr>
          <a:xfrm rot="10800000">
            <a:off x="4029901" y="1915177"/>
            <a:ext cx="652528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7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Speaker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8662" y="668867"/>
            <a:ext cx="4969427" cy="3523991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JOHN  </a:t>
            </a:r>
            <a:r>
              <a:rPr lang="en-US" sz="1400" dirty="0"/>
              <a:t>CARNELL  is a </a:t>
            </a:r>
            <a:r>
              <a:rPr lang="en-US" sz="1400" dirty="0" smtClean="0"/>
              <a:t>team lead lead </a:t>
            </a:r>
            <a:r>
              <a:rPr lang="en-US" sz="1400" dirty="0"/>
              <a:t>cloud engineer at </a:t>
            </a:r>
            <a:r>
              <a:rPr lang="en-US" sz="1400" dirty="0" err="1"/>
              <a:t>Genesys</a:t>
            </a:r>
            <a:r>
              <a:rPr lang="en-US" sz="1400" dirty="0"/>
              <a:t>, where </a:t>
            </a:r>
            <a:r>
              <a:rPr lang="en-US" sz="1400" dirty="0" smtClean="0"/>
              <a:t>he works </a:t>
            </a:r>
            <a:r>
              <a:rPr lang="en-US" sz="1400" dirty="0"/>
              <a:t>in </a:t>
            </a:r>
            <a:r>
              <a:rPr lang="en-US" sz="1400" dirty="0" err="1"/>
              <a:t>Genesys’s</a:t>
            </a:r>
            <a:r>
              <a:rPr lang="en-US" sz="1400" dirty="0"/>
              <a:t> </a:t>
            </a:r>
            <a:r>
              <a:rPr lang="en-US" sz="1400" dirty="0" err="1"/>
              <a:t>PureCloud</a:t>
            </a:r>
            <a:r>
              <a:rPr lang="en-US" sz="1400" dirty="0"/>
              <a:t> division. John spends the majority </a:t>
            </a:r>
            <a:r>
              <a:rPr lang="en-US" sz="1400" dirty="0" smtClean="0"/>
              <a:t>of his </a:t>
            </a:r>
            <a:r>
              <a:rPr lang="en-US" sz="1400" dirty="0"/>
              <a:t>day hands-on building telephony-based microservices using </a:t>
            </a:r>
            <a:r>
              <a:rPr lang="en-US" sz="1400" dirty="0" smtClean="0"/>
              <a:t>the AWS  </a:t>
            </a:r>
            <a:r>
              <a:rPr lang="en-US" sz="1400" dirty="0"/>
              <a:t>platform. His day-to-day job is designing and </a:t>
            </a:r>
            <a:r>
              <a:rPr lang="en-US" sz="1400" dirty="0" smtClean="0"/>
              <a:t>building microservices </a:t>
            </a:r>
            <a:r>
              <a:rPr lang="en-US" sz="1400" dirty="0"/>
              <a:t>across a number of technology platforms </a:t>
            </a:r>
            <a:r>
              <a:rPr lang="en-US" sz="1400" dirty="0" smtClean="0"/>
              <a:t>including Java</a:t>
            </a:r>
            <a:r>
              <a:rPr lang="en-US" sz="1400" dirty="0"/>
              <a:t>, </a:t>
            </a:r>
            <a:r>
              <a:rPr lang="en-US" sz="1400" dirty="0" err="1"/>
              <a:t>Clojure</a:t>
            </a:r>
            <a:r>
              <a:rPr lang="en-US" sz="1400" dirty="0"/>
              <a:t>, </a:t>
            </a:r>
            <a:r>
              <a:rPr lang="en-US" sz="1400" dirty="0" smtClean="0"/>
              <a:t>Python, and </a:t>
            </a:r>
            <a:r>
              <a:rPr lang="en-US" sz="1400" dirty="0"/>
              <a:t>Go.</a:t>
            </a:r>
          </a:p>
          <a:p>
            <a:pPr marL="0" indent="0">
              <a:buNone/>
            </a:pPr>
            <a:r>
              <a:rPr lang="en-US" sz="1400" dirty="0"/>
              <a:t>John is a prolific speaker and writer. He regularly speaks at local user groups </a:t>
            </a:r>
            <a:r>
              <a:rPr lang="en-US" sz="1400" dirty="0" smtClean="0"/>
              <a:t>and has </a:t>
            </a:r>
            <a:r>
              <a:rPr lang="en-US" sz="1400" dirty="0"/>
              <a:t>been a regular speaker on the “The No Fluff Just Stuff Software Symposium.” </a:t>
            </a:r>
            <a:r>
              <a:rPr lang="en-US" sz="1400" dirty="0" smtClean="0"/>
              <a:t>Over the </a:t>
            </a:r>
            <a:r>
              <a:rPr lang="en-US" sz="1400" dirty="0"/>
              <a:t>last 20 years, John has authored, co-authored, and been a technical reviewer for </a:t>
            </a:r>
            <a:r>
              <a:rPr lang="en-US" sz="1400" dirty="0" smtClean="0"/>
              <a:t>a number </a:t>
            </a:r>
            <a:r>
              <a:rPr lang="en-US" sz="1400" dirty="0"/>
              <a:t>of Java-based technology books and industry publications.</a:t>
            </a:r>
          </a:p>
          <a:p>
            <a:pPr marL="0" indent="0">
              <a:buNone/>
            </a:pPr>
            <a:r>
              <a:rPr lang="en-US" sz="1400" dirty="0"/>
              <a:t>John holds a Bachelor of the Arts (BA)  from Marquette University and a Masters </a:t>
            </a:r>
            <a:r>
              <a:rPr lang="en-US" sz="1400" dirty="0" smtClean="0"/>
              <a:t>of Business </a:t>
            </a:r>
            <a:r>
              <a:rPr lang="en-US" sz="1400" dirty="0"/>
              <a:t>Administration (MBA)  from the University of Wisconsin Oshkosh.</a:t>
            </a:r>
          </a:p>
          <a:p>
            <a:pPr marL="0" indent="0">
              <a:buNone/>
            </a:pPr>
            <a:r>
              <a:rPr lang="en-US" sz="1400" dirty="0" smtClean="0"/>
              <a:t>John </a:t>
            </a:r>
            <a:r>
              <a:rPr lang="en-US" sz="1400" dirty="0"/>
              <a:t>can be reached at </a:t>
            </a:r>
            <a:r>
              <a:rPr lang="en-US" sz="1400" dirty="0" err="1" smtClean="0"/>
              <a:t>john_carnell@yahoo.com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481600" y="4707467"/>
            <a:ext cx="1624520" cy="229026"/>
          </a:xfrm>
        </p:spPr>
        <p:txBody>
          <a:bodyPr/>
          <a:lstStyle/>
          <a:p>
            <a:r>
              <a:rPr lang="en-US" smtClean="0"/>
              <a:t>Genesys confidential and proprietary information. Unauthorized disclosure is prohibited.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3" y="791737"/>
            <a:ext cx="1970638" cy="229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manage these containers as stack: </a:t>
            </a:r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105401" y="819673"/>
            <a:ext cx="3771170" cy="38429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YAML based configuration tool that lets your define groups of containers that can be started and stopped with a single command</a:t>
            </a:r>
          </a:p>
          <a:p>
            <a:r>
              <a:rPr lang="en-US" dirty="0" smtClean="0"/>
              <a:t>Lets </a:t>
            </a:r>
            <a:r>
              <a:rPr lang="en-US" dirty="0" smtClean="0"/>
              <a:t>you define </a:t>
            </a:r>
            <a:r>
              <a:rPr lang="en-US" dirty="0" smtClean="0"/>
              <a:t>orchestration</a:t>
            </a:r>
            <a:r>
              <a:rPr lang="en-US" dirty="0" smtClean="0"/>
              <a:t> </a:t>
            </a:r>
            <a:r>
              <a:rPr lang="en-US" dirty="0" smtClean="0"/>
              <a:t>policies including:</a:t>
            </a:r>
          </a:p>
          <a:p>
            <a:pPr lvl="1"/>
            <a:r>
              <a:rPr lang="en-US" dirty="0" smtClean="0"/>
              <a:t>How many containers you start per service</a:t>
            </a:r>
          </a:p>
          <a:p>
            <a:pPr lvl="1"/>
            <a:r>
              <a:rPr lang="en-US" dirty="0" smtClean="0"/>
              <a:t>What is the restart policy if a container dies</a:t>
            </a:r>
          </a:p>
          <a:p>
            <a:pPr lvl="1"/>
            <a:r>
              <a:rPr lang="en-US" dirty="0" smtClean="0"/>
              <a:t>Environment variables that should be passed to a service</a:t>
            </a:r>
          </a:p>
          <a:p>
            <a:r>
              <a:rPr lang="en-US" dirty="0" smtClean="0"/>
              <a:t>Docker compose also helps you define both a default and custom networks to allow services:</a:t>
            </a:r>
          </a:p>
          <a:p>
            <a:pPr lvl="1"/>
            <a:r>
              <a:rPr lang="en-US" dirty="0" smtClean="0"/>
              <a:t>To resolve other containers via DNS</a:t>
            </a:r>
          </a:p>
          <a:p>
            <a:pPr lvl="1"/>
            <a:r>
              <a:rPr lang="en-US" dirty="0" smtClean="0"/>
              <a:t>Build ”firewalls” around individual services running in a container.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7" y="897467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Remind Me </a:t>
            </a:r>
            <a:r>
              <a:rPr lang="en-US" dirty="0" smtClean="0"/>
              <a:t>App </a:t>
            </a:r>
            <a:r>
              <a:rPr lang="en-US" dirty="0" err="1" smtClean="0"/>
              <a:t>docker-compose.yaml</a:t>
            </a:r>
            <a:r>
              <a:rPr lang="en-US" dirty="0" smtClean="0"/>
              <a:t> </a:t>
            </a:r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2" y="862384"/>
            <a:ext cx="3435253" cy="4074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97" y="897467"/>
            <a:ext cx="5201366" cy="320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Docker-Compose file in more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897467"/>
            <a:ext cx="5359400" cy="3302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43599" y="819673"/>
            <a:ext cx="2784287" cy="3842976"/>
          </a:xfrm>
          <a:prstGeom prst="rect">
            <a:avLst/>
          </a:prstGeom>
        </p:spPr>
        <p:txBody>
          <a:bodyPr vert="horz" lIns="0" tIns="180000" rIns="0" bIns="0" spcCol="360000" rtlCol="0">
            <a:normAutofit/>
          </a:bodyPr>
          <a:lstStyle>
            <a:lvl1pPr marL="202406" indent="-202406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FF4F1F"/>
              </a:buClr>
              <a:buFont typeface="Lato-Black" charset="0"/>
              <a:buChar char="◦"/>
              <a:tabLst/>
              <a:defRPr sz="18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AmericanTypewriter-Light" charset="0"/>
              <a:buChar char="•"/>
              <a:tabLst/>
              <a:defRPr sz="15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Wingdings" charset="2"/>
              <a:buChar char="§"/>
              <a:defRPr sz="135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.AppleSystemUIFont" charset="-120"/>
              <a:buChar char="▴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Mshtakan" charset="0"/>
              <a:buChar char="★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service defines:</a:t>
            </a:r>
          </a:p>
          <a:p>
            <a:pPr lvl="1"/>
            <a:r>
              <a:rPr lang="en-US" dirty="0" smtClean="0"/>
              <a:t>The name of the service</a:t>
            </a:r>
          </a:p>
          <a:p>
            <a:pPr lvl="1"/>
            <a:r>
              <a:rPr lang="en-US" dirty="0" smtClean="0"/>
              <a:t>The ports it will expose</a:t>
            </a:r>
          </a:p>
          <a:p>
            <a:pPr lvl="1"/>
            <a:r>
              <a:rPr lang="en-US" dirty="0" smtClean="0"/>
              <a:t>Any environment variables we are going to pass into the container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docker</a:t>
            </a:r>
            <a:r>
              <a:rPr lang="en-US" dirty="0" smtClean="0"/>
              <a:t>-compose file </a:t>
            </a:r>
            <a:r>
              <a:rPr lang="en-US" dirty="0" smtClean="0"/>
              <a:t>can contain a lot of other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47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 Containers are Portable but Environment Info is Not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2901" y="1333500"/>
            <a:ext cx="4508499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 line Environment Variables passed </a:t>
            </a:r>
            <a:r>
              <a:rPr lang="en-US" smtClean="0"/>
              <a:t>into Container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2899" y="2156883"/>
            <a:ext cx="6547247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variables are passed through </a:t>
            </a:r>
            <a:r>
              <a:rPr lang="en-US" dirty="0" err="1" smtClean="0"/>
              <a:t>docker-compose.yml</a:t>
            </a:r>
            <a:r>
              <a:rPr lang="en-US" dirty="0" smtClean="0"/>
              <a:t> file as hard-coded values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2901" y="3073400"/>
            <a:ext cx="6845299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variables passed through </a:t>
            </a:r>
            <a:r>
              <a:rPr lang="en-US" dirty="0" err="1" smtClean="0"/>
              <a:t>docker-compose.yml</a:t>
            </a:r>
            <a:r>
              <a:rPr lang="en-US" dirty="0" smtClean="0"/>
              <a:t> file using .</a:t>
            </a:r>
            <a:r>
              <a:rPr lang="en-US" dirty="0" err="1" smtClean="0"/>
              <a:t>env</a:t>
            </a:r>
            <a:r>
              <a:rPr lang="en-US" dirty="0" smtClean="0"/>
              <a:t> file. </a:t>
            </a:r>
            <a:endParaRPr lang="en-US" dirty="0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325120" y="3989917"/>
            <a:ext cx="7924799" cy="774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variables  passed into the containers via Docker </a:t>
            </a:r>
            <a:r>
              <a:rPr lang="en-US" dirty="0" err="1" smtClean="0"/>
              <a:t>config</a:t>
            </a:r>
            <a:r>
              <a:rPr lang="en-US" dirty="0" smtClean="0"/>
              <a:t> and secrets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individual services know about each other: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79" y="897467"/>
            <a:ext cx="5330421" cy="400199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43599" y="819673"/>
            <a:ext cx="2784287" cy="3842976"/>
          </a:xfrm>
          <a:prstGeom prst="rect">
            <a:avLst/>
          </a:prstGeom>
        </p:spPr>
        <p:txBody>
          <a:bodyPr vert="horz" lIns="0" tIns="180000" rIns="0" bIns="0" spcCol="360000" rtlCol="0">
            <a:normAutofit/>
          </a:bodyPr>
          <a:lstStyle>
            <a:lvl1pPr marL="202406" indent="-202406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FF4F1F"/>
              </a:buClr>
              <a:buFont typeface="Lato-Black" charset="0"/>
              <a:buChar char="◦"/>
              <a:tabLst/>
              <a:defRPr sz="18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AmericanTypewriter-Light" charset="0"/>
              <a:buChar char="•"/>
              <a:tabLst/>
              <a:defRPr sz="15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Wingdings" charset="2"/>
              <a:buChar char="§"/>
              <a:defRPr sz="135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.AppleSystemUIFont" charset="-120"/>
              <a:buChar char="▴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Mshtakan" charset="0"/>
              <a:buChar char="★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 default Docker will create an internal network that will resolve services to the service names via an internal DNS</a:t>
            </a:r>
          </a:p>
          <a:p>
            <a:r>
              <a:rPr lang="en-US" dirty="0" smtClean="0"/>
              <a:t>However, Docker does allow you to segregate your container into separate networks and only specific endpoints to be exposed on your same network.</a:t>
            </a:r>
          </a:p>
        </p:txBody>
      </p:sp>
    </p:spTree>
    <p:extLst>
      <p:ext uri="{BB962C8B-B14F-4D97-AF65-F5344CB8AC3E}">
        <p14:creationId xmlns:p14="http://schemas.microsoft.com/office/powerpoint/2010/main" val="20503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177535"/>
            <a:ext cx="8458200" cy="583142"/>
          </a:xfrm>
        </p:spPr>
        <p:txBody>
          <a:bodyPr/>
          <a:lstStyle/>
          <a:p>
            <a:r>
              <a:rPr lang="en-US" dirty="0" smtClean="0"/>
              <a:t>Quick command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635263"/>
            <a:ext cx="8458201" cy="430122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 </a:t>
            </a:r>
            <a:r>
              <a:rPr lang="mr-IN" dirty="0" smtClean="0"/>
              <a:t>–</a:t>
            </a:r>
            <a:r>
              <a:rPr lang="en-US" dirty="0" smtClean="0"/>
              <a:t> Lowest level of work in </a:t>
            </a:r>
            <a:r>
              <a:rPr lang="en-US" dirty="0" err="1" smtClean="0"/>
              <a:t>docker</a:t>
            </a:r>
            <a:r>
              <a:rPr lang="en-US" dirty="0" smtClean="0"/>
              <a:t>.  Represents the packaged executable that can be run.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container </a:t>
            </a:r>
            <a:r>
              <a:rPr lang="mr-IN" dirty="0" smtClean="0"/>
              <a:t>–</a:t>
            </a:r>
            <a:r>
              <a:rPr lang="en-US" dirty="0" smtClean="0"/>
              <a:t> An instance of a running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image.</a:t>
            </a:r>
          </a:p>
          <a:p>
            <a:r>
              <a:rPr lang="en-US" sz="2200" b="1" dirty="0" err="1" smtClean="0"/>
              <a:t>docker</a:t>
            </a:r>
            <a:r>
              <a:rPr lang="en-US" sz="2200" b="1" dirty="0" smtClean="0"/>
              <a:t>-compose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A orchestration tool for configuring, starting and running a set of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services</a:t>
            </a:r>
          </a:p>
          <a:p>
            <a:r>
              <a:rPr lang="en-US" sz="2200" b="1" dirty="0" err="1" smtClean="0"/>
              <a:t>docker</a:t>
            </a:r>
            <a:r>
              <a:rPr lang="en-US" sz="2200" b="1" dirty="0" smtClean="0"/>
              <a:t> service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A single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service configuration running in </a:t>
            </a:r>
            <a:r>
              <a:rPr lang="en-US" sz="2200" b="1" dirty="0" err="1" smtClean="0"/>
              <a:t>docker</a:t>
            </a:r>
            <a:r>
              <a:rPr lang="en-US" sz="2200" b="1" dirty="0"/>
              <a:t>-</a:t>
            </a:r>
            <a:r>
              <a:rPr lang="en-US" sz="2200" b="1" dirty="0" smtClean="0"/>
              <a:t>compose or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swarm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swarm </a:t>
            </a:r>
            <a:r>
              <a:rPr lang="mr-IN" dirty="0" smtClean="0"/>
              <a:t>–</a:t>
            </a:r>
            <a:r>
              <a:rPr lang="en-US" dirty="0" smtClean="0"/>
              <a:t> A </a:t>
            </a:r>
            <a:r>
              <a:rPr lang="en-US" dirty="0" err="1" smtClean="0"/>
              <a:t>docker</a:t>
            </a:r>
            <a:r>
              <a:rPr lang="en-US" dirty="0" smtClean="0"/>
              <a:t> clustering technology that allows you to deploy a “stack” defined inside a </a:t>
            </a:r>
            <a:r>
              <a:rPr lang="en-US" dirty="0" err="1" smtClean="0"/>
              <a:t>docker</a:t>
            </a:r>
            <a:r>
              <a:rPr lang="en-US" dirty="0" smtClean="0"/>
              <a:t>-compose file.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 node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command tool for managing a single swarm node.  Can only be run inside a </a:t>
            </a:r>
            <a:r>
              <a:rPr lang="en-US" dirty="0" err="1" smtClean="0"/>
              <a:t>docker</a:t>
            </a:r>
            <a:r>
              <a:rPr lang="en-US" dirty="0" smtClean="0"/>
              <a:t> swarm manager node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stack </a:t>
            </a:r>
            <a:r>
              <a:rPr lang="mr-IN" dirty="0" smtClean="0"/>
              <a:t>–</a:t>
            </a:r>
            <a:r>
              <a:rPr lang="en-US" dirty="0" smtClean="0"/>
              <a:t> Docker swarm command to manager “stacks” of services defined inside of </a:t>
            </a:r>
            <a:r>
              <a:rPr lang="en-US" dirty="0" err="1" smtClean="0"/>
              <a:t>docker</a:t>
            </a:r>
            <a:r>
              <a:rPr lang="en-US" dirty="0" smtClean="0"/>
              <a:t> machine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mr-IN" dirty="0" smtClean="0"/>
              <a:t>–</a:t>
            </a:r>
            <a:r>
              <a:rPr lang="en-US" dirty="0" smtClean="0"/>
              <a:t> A set of virtualization tools to run </a:t>
            </a:r>
            <a:r>
              <a:rPr lang="en-US" dirty="0" err="1" smtClean="0"/>
              <a:t>docker</a:t>
            </a:r>
            <a:r>
              <a:rPr lang="en-US" dirty="0" smtClean="0"/>
              <a:t> inside of a virtual machine (e.g. </a:t>
            </a:r>
            <a:r>
              <a:rPr lang="en-US" dirty="0" err="1" smtClean="0"/>
              <a:t>VirtualBox</a:t>
            </a:r>
            <a:r>
              <a:rPr lang="en-US" dirty="0" smtClean="0"/>
              <a:t>, VMWare)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0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914096"/>
          </a:xfrm>
        </p:spPr>
        <p:txBody>
          <a:bodyPr/>
          <a:lstStyle/>
          <a:p>
            <a:r>
              <a:rPr lang="en-US" dirty="0" smtClean="0"/>
              <a:t>Deploying beyond a single service: Docker Swarm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2650" y="4662488"/>
            <a:ext cx="1911350" cy="274637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Docker Swarm?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1" y="1134533"/>
            <a:ext cx="4993655" cy="33418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336556" y="819673"/>
            <a:ext cx="3667743" cy="3842976"/>
          </a:xfrm>
          <a:prstGeom prst="rect">
            <a:avLst/>
          </a:prstGeom>
        </p:spPr>
        <p:txBody>
          <a:bodyPr vert="horz" lIns="0" tIns="180000" rIns="0" bIns="0" spcCol="360000" rtlCol="0">
            <a:normAutofit fontScale="92500" lnSpcReduction="10000"/>
          </a:bodyPr>
          <a:lstStyle>
            <a:lvl1pPr marL="202406" indent="-202406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FF4F1F"/>
              </a:buClr>
              <a:buFont typeface="Lato-Black" charset="0"/>
              <a:buChar char="◦"/>
              <a:tabLst/>
              <a:defRPr sz="18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AmericanTypewriter-Light" charset="0"/>
              <a:buChar char="•"/>
              <a:tabLst/>
              <a:defRPr sz="15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Wingdings" charset="2"/>
              <a:buChar char="§"/>
              <a:defRPr sz="135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.AppleSystemUIFont" charset="-120"/>
              <a:buChar char="▴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Mshtakan" charset="0"/>
              <a:buChar char="★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Cluster Manager for Docker engines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Declarative Cluster Definition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Automated State Reconciliation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Service Discovery (Internally)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Load Balancing of Services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Automated Updates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Config</a:t>
            </a:r>
            <a:r>
              <a:rPr lang="en-US" dirty="0" smtClean="0"/>
              <a:t> and Secret Management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83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Docker Swarm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467"/>
            <a:ext cx="6530379" cy="330160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33456" y="516961"/>
            <a:ext cx="3210544" cy="4145687"/>
          </a:xfrm>
          <a:prstGeom prst="rect">
            <a:avLst/>
          </a:prstGeom>
        </p:spPr>
        <p:txBody>
          <a:bodyPr vert="horz" lIns="0" tIns="180000" rIns="0" bIns="0" spcCol="360000" rtlCol="0">
            <a:normAutofit fontScale="77500" lnSpcReduction="20000"/>
          </a:bodyPr>
          <a:lstStyle>
            <a:lvl1pPr marL="202406" indent="-202406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rgbClr val="FF4F1F"/>
              </a:buClr>
              <a:buFont typeface="Lato-Black" charset="0"/>
              <a:buChar char="◦"/>
              <a:tabLst/>
              <a:defRPr sz="18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AmericanTypewriter-Light" charset="0"/>
              <a:buChar char="•"/>
              <a:tabLst/>
              <a:defRPr sz="15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Wingdings" charset="2"/>
              <a:buChar char="§"/>
              <a:defRPr sz="135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.AppleSystemUIFont" charset="-120"/>
              <a:buChar char="▴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FF4F1F"/>
              </a:buClr>
              <a:buFont typeface="Mshtakan" charset="0"/>
              <a:buChar char="★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Each node will run in </a:t>
            </a:r>
            <a:r>
              <a:rPr lang="en-US" dirty="0" err="1" smtClean="0"/>
              <a:t>VirtualBox</a:t>
            </a:r>
            <a:r>
              <a:rPr lang="en-US" dirty="0" smtClean="0"/>
              <a:t> instance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VirtualBox</a:t>
            </a:r>
            <a:r>
              <a:rPr lang="en-US" dirty="0" smtClean="0"/>
              <a:t> instance will be created by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entire application stack </a:t>
            </a:r>
            <a:r>
              <a:rPr lang="en-US" dirty="0" smtClean="0"/>
              <a:t>is deployed </a:t>
            </a:r>
            <a:r>
              <a:rPr lang="en-US" dirty="0" smtClean="0"/>
              <a:t>via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Once it is deployed any service can be accessed via its defined port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Load Balancing will occur internally with each internal service lookup being done via load-balances DNS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Config</a:t>
            </a:r>
            <a:r>
              <a:rPr lang="en-US" dirty="0" smtClean="0"/>
              <a:t> and Secrets Management will be propagated to all the nodes (Raft Protocol)</a:t>
            </a:r>
          </a:p>
        </p:txBody>
      </p:sp>
    </p:spTree>
    <p:extLst>
      <p:ext uri="{BB962C8B-B14F-4D97-AF65-F5344CB8AC3E}">
        <p14:creationId xmlns:p14="http://schemas.microsoft.com/office/powerpoint/2010/main" val="5493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 Create the </a:t>
            </a:r>
            <a:r>
              <a:rPr lang="en-US" dirty="0" err="1"/>
              <a:t>V</a:t>
            </a:r>
            <a:r>
              <a:rPr lang="en-US" dirty="0" err="1" smtClean="0"/>
              <a:t>irtualbox</a:t>
            </a:r>
            <a:r>
              <a:rPr lang="en-US" dirty="0" smtClean="0"/>
              <a:t> instances via Docker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-machine create </a:t>
            </a:r>
            <a:r>
              <a:rPr lang="en-US" dirty="0" err="1" smtClean="0"/>
              <a:t>dockermanager</a:t>
            </a:r>
            <a:r>
              <a:rPr lang="en-US" dirty="0" smtClean="0"/>
              <a:t>  -&gt;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en-US" dirty="0"/>
              <a:t>start </a:t>
            </a:r>
            <a:r>
              <a:rPr lang="en-US" dirty="0" err="1" smtClean="0"/>
              <a:t>dockermanager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-machine create worker1               -&gt;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en-US" dirty="0"/>
              <a:t>start </a:t>
            </a:r>
            <a:r>
              <a:rPr lang="en-US" dirty="0" smtClean="0"/>
              <a:t>worker1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-machine create worker2              -&gt;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en-US" dirty="0"/>
              <a:t>start </a:t>
            </a:r>
            <a:r>
              <a:rPr lang="en-US" dirty="0" smtClean="0"/>
              <a:t>worker2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-machine create worker3              -&gt; </a:t>
            </a:r>
            <a:r>
              <a:rPr lang="en-US" dirty="0" err="1" smtClean="0"/>
              <a:t>docker</a:t>
            </a:r>
            <a:r>
              <a:rPr lang="en-US" dirty="0" smtClean="0"/>
              <a:t>-machine start worker3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 smtClean="0"/>
              <a:t>You should now have four </a:t>
            </a:r>
            <a:r>
              <a:rPr lang="en-US" b="1" dirty="0" err="1" smtClean="0"/>
              <a:t>virtualbox</a:t>
            </a:r>
            <a:r>
              <a:rPr lang="en-US" b="1" dirty="0" smtClean="0"/>
              <a:t> </a:t>
            </a:r>
            <a:r>
              <a:rPr lang="en-US" b="1" dirty="0" err="1" smtClean="0"/>
              <a:t>vm’s</a:t>
            </a:r>
            <a:r>
              <a:rPr lang="en-US" b="1" dirty="0" smtClean="0"/>
              <a:t> running: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3424983"/>
            <a:ext cx="8966200" cy="10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is a microservice?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Building a Simple Python Microservice Using Flask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is Docker?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Moving beyond the simple service: Docker Compose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Deploying Multiple Services: Docker Swarm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Appendix A:  Logging and Correlation Ids with Flask, Docker and </a:t>
            </a:r>
            <a:r>
              <a:rPr lang="en-US" dirty="0" err="1" smtClean="0"/>
              <a:t>Papertrail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b="1" dirty="0" smtClean="0"/>
              <a:t>https</a:t>
            </a:r>
            <a:r>
              <a:rPr lang="en-US" sz="2800" b="1" dirty="0"/>
              <a:t>://</a:t>
            </a:r>
            <a:r>
              <a:rPr lang="en-US" sz="2800" b="1" dirty="0" err="1"/>
              <a:t>github.com</a:t>
            </a:r>
            <a:r>
              <a:rPr lang="en-US" sz="2800" b="1" dirty="0"/>
              <a:t>/</a:t>
            </a:r>
            <a:r>
              <a:rPr lang="en-US" sz="2800" b="1" dirty="0" err="1"/>
              <a:t>carnellj</a:t>
            </a:r>
            <a:r>
              <a:rPr lang="en-US" sz="2800" b="1" dirty="0"/>
              <a:t>/presentations</a:t>
            </a:r>
            <a:endParaRPr lang="en-US" sz="28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Create the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719931"/>
            <a:ext cx="8458201" cy="356473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dockermanager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swarm </a:t>
            </a:r>
            <a:r>
              <a:rPr lang="en-US" dirty="0" err="1" smtClean="0"/>
              <a:t>init</a:t>
            </a:r>
            <a:r>
              <a:rPr lang="en-US" dirty="0" smtClean="0"/>
              <a:t> --advertise-</a:t>
            </a:r>
            <a:r>
              <a:rPr lang="en-US" dirty="0" err="1" smtClean="0"/>
              <a:t>addr</a:t>
            </a:r>
            <a:r>
              <a:rPr lang="en-US" dirty="0" smtClean="0"/>
              <a:t> 192.168.99.121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This will start a manager node and provide the token the worker nodes will use to join a cluster.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worker (1,2,3)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swarm </a:t>
            </a:r>
            <a:r>
              <a:rPr lang="en-US" dirty="0"/>
              <a:t>join --token </a:t>
            </a:r>
            <a:r>
              <a:rPr lang="en-US" dirty="0" smtClean="0"/>
              <a:t>SWMTKN-1-1oomcqtr470nf2tb9flpkh01c4nk1aghsbwlogpuq7ynqkcztd-7r5wbflb7b1ejmzdh88scm2kp 192.168.99.100:2377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swarm join-token worker | master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3949781"/>
            <a:ext cx="88646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Deploy the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689901"/>
            <a:ext cx="8458201" cy="3564732"/>
          </a:xfr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dockermanager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stack deploy </a:t>
            </a:r>
            <a:r>
              <a:rPr lang="en-US" dirty="0" err="1" smtClean="0"/>
              <a:t>remindme</a:t>
            </a:r>
            <a:r>
              <a:rPr lang="en-US" dirty="0" smtClean="0"/>
              <a:t> --compose-file </a:t>
            </a:r>
            <a:r>
              <a:rPr lang="en-US" dirty="0" err="1" smtClean="0"/>
              <a:t>docker</a:t>
            </a:r>
            <a:r>
              <a:rPr lang="en-US" dirty="0" smtClean="0"/>
              <a:t>-compose-</a:t>
            </a:r>
            <a:r>
              <a:rPr lang="en-US" dirty="0" err="1" smtClean="0"/>
              <a:t>swarm.yml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node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smtClean="0"/>
              <a:t>node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en-US" dirty="0" err="1" smtClean="0"/>
              <a:t>dockermanager</a:t>
            </a:r>
            <a:r>
              <a:rPr lang="en-US" dirty="0" smtClean="0"/>
              <a:t> | worker1 | worker2 |worker3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service scale </a:t>
            </a:r>
            <a:r>
              <a:rPr lang="en-US" dirty="0" err="1" smtClean="0"/>
              <a:t>remindme_contact</a:t>
            </a:r>
            <a:r>
              <a:rPr lang="en-US" dirty="0" smtClean="0"/>
              <a:t>=30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scale </a:t>
            </a:r>
            <a:r>
              <a:rPr lang="en-US" dirty="0" err="1" smtClean="0"/>
              <a:t>remindme_contact</a:t>
            </a:r>
            <a:r>
              <a:rPr lang="en-US" dirty="0" smtClean="0"/>
              <a:t>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7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 Scaling your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455"/>
            <a:ext cx="9144000" cy="658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396"/>
            <a:ext cx="9144000" cy="4109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8298"/>
            <a:ext cx="9144000" cy="351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6357"/>
            <a:ext cx="9144000" cy="68792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53999" y="3723431"/>
            <a:ext cx="8458201" cy="1026487"/>
          </a:xfr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service scale </a:t>
            </a:r>
            <a:r>
              <a:rPr lang="en-US" dirty="0" err="1" smtClean="0"/>
              <a:t>remindme_contact</a:t>
            </a:r>
            <a:r>
              <a:rPr lang="en-US" dirty="0" smtClean="0"/>
              <a:t>=30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scale </a:t>
            </a:r>
            <a:r>
              <a:rPr lang="en-US" dirty="0" err="1" smtClean="0"/>
              <a:t>remindme_contact</a:t>
            </a:r>
            <a:r>
              <a:rPr lang="en-US" dirty="0" smtClean="0"/>
              <a:t>=4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7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 me all your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With a swarm you want a way to safely share sensitive data across the nodes in the cluster.</a:t>
            </a:r>
          </a:p>
          <a:p>
            <a:pPr lvl="1"/>
            <a:r>
              <a:rPr lang="en-US" dirty="0" smtClean="0"/>
              <a:t>Docker </a:t>
            </a:r>
            <a:r>
              <a:rPr lang="en-US" dirty="0" err="1" smtClean="0"/>
              <a:t>config</a:t>
            </a:r>
            <a:r>
              <a:rPr lang="en-US" dirty="0" smtClean="0"/>
              <a:t> will let you easily share non-encrypted information </a:t>
            </a:r>
          </a:p>
          <a:p>
            <a:pPr lvl="1"/>
            <a:r>
              <a:rPr lang="en-US" dirty="0" smtClean="0"/>
              <a:t>Docker secret will let you easily share encrypted information</a:t>
            </a:r>
          </a:p>
          <a:p>
            <a:pPr lvl="1"/>
            <a:r>
              <a:rPr lang="en-US" dirty="0" smtClean="0"/>
              <a:t>Docker will automatically write the </a:t>
            </a:r>
            <a:r>
              <a:rPr lang="en-US" dirty="0" err="1" smtClean="0"/>
              <a:t>config</a:t>
            </a:r>
            <a:r>
              <a:rPr lang="en-US" dirty="0" smtClean="0"/>
              <a:t>/secrets as file to each container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echo “Blah </a:t>
            </a:r>
            <a:r>
              <a:rPr lang="en-US" dirty="0" err="1" smtClean="0"/>
              <a:t>Blag</a:t>
            </a:r>
            <a:r>
              <a:rPr lang="en-US" dirty="0" smtClean="0"/>
              <a:t>”| </a:t>
            </a:r>
            <a:r>
              <a:rPr lang="en-US" dirty="0" err="1"/>
              <a:t>docker</a:t>
            </a:r>
            <a:r>
              <a:rPr lang="en-US" dirty="0"/>
              <a:t> secret create "</a:t>
            </a:r>
            <a:r>
              <a:rPr lang="en-US" dirty="0" err="1"/>
              <a:t>account_sid</a:t>
            </a:r>
            <a:r>
              <a:rPr lang="en-US" dirty="0"/>
              <a:t>" -</a:t>
            </a:r>
            <a:endParaRPr lang="en-US" dirty="0" smtClean="0"/>
          </a:p>
          <a:p>
            <a:pPr lvl="2"/>
            <a:r>
              <a:rPr lang="en-US" dirty="0"/>
              <a:t>echo “Blah </a:t>
            </a:r>
            <a:r>
              <a:rPr lang="en-US" dirty="0" err="1"/>
              <a:t>Blag</a:t>
            </a:r>
            <a:r>
              <a:rPr lang="en-US" dirty="0"/>
              <a:t>”| </a:t>
            </a:r>
            <a:r>
              <a:rPr lang="en-US" dirty="0" err="1"/>
              <a:t>docker</a:t>
            </a:r>
            <a:r>
              <a:rPr lang="en-US" dirty="0"/>
              <a:t> secret create </a:t>
            </a:r>
            <a:r>
              <a:rPr lang="en-US" dirty="0" smtClean="0"/>
              <a:t>”</a:t>
            </a:r>
            <a:r>
              <a:rPr lang="en-US" dirty="0" err="1" smtClean="0"/>
              <a:t>auth_token</a:t>
            </a:r>
            <a:r>
              <a:rPr lang="en-US" dirty="0" smtClean="0"/>
              <a:t>" </a:t>
            </a:r>
            <a:r>
              <a:rPr lang="en-US" dirty="0"/>
              <a:t>-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2699"/>
            <a:ext cx="9144000" cy="16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177535"/>
            <a:ext cx="8458200" cy="583142"/>
          </a:xfrm>
        </p:spPr>
        <p:txBody>
          <a:bodyPr/>
          <a:lstStyle/>
          <a:p>
            <a:r>
              <a:rPr lang="en-US" dirty="0" smtClean="0"/>
              <a:t>Quick command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635263"/>
            <a:ext cx="8458201" cy="430122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 </a:t>
            </a:r>
            <a:r>
              <a:rPr lang="mr-IN" dirty="0" smtClean="0"/>
              <a:t>–</a:t>
            </a:r>
            <a:r>
              <a:rPr lang="en-US" dirty="0" smtClean="0"/>
              <a:t> Lowest level of work in </a:t>
            </a:r>
            <a:r>
              <a:rPr lang="en-US" dirty="0" err="1" smtClean="0"/>
              <a:t>docker</a:t>
            </a:r>
            <a:r>
              <a:rPr lang="en-US" dirty="0" smtClean="0"/>
              <a:t>.  Represents the packaged executable that can be run.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container </a:t>
            </a:r>
            <a:r>
              <a:rPr lang="mr-IN" dirty="0" smtClean="0"/>
              <a:t>–</a:t>
            </a:r>
            <a:r>
              <a:rPr lang="en-US" dirty="0" smtClean="0"/>
              <a:t> An instance of a running </a:t>
            </a:r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image.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mr-IN" dirty="0" smtClean="0"/>
              <a:t>–</a:t>
            </a:r>
            <a:r>
              <a:rPr lang="en-US" dirty="0" smtClean="0"/>
              <a:t> A orchestration tool for configuring, starting and running a set of </a:t>
            </a:r>
            <a:r>
              <a:rPr lang="en-US" dirty="0" err="1" smtClean="0"/>
              <a:t>docker</a:t>
            </a:r>
            <a:r>
              <a:rPr lang="en-US" dirty="0" smtClean="0"/>
              <a:t> services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service </a:t>
            </a:r>
            <a:r>
              <a:rPr lang="mr-IN" dirty="0" smtClean="0"/>
              <a:t>–</a:t>
            </a:r>
            <a:r>
              <a:rPr lang="en-US" dirty="0" smtClean="0"/>
              <a:t> A single </a:t>
            </a:r>
            <a:r>
              <a:rPr lang="en-US" dirty="0" err="1" smtClean="0"/>
              <a:t>docker</a:t>
            </a:r>
            <a:r>
              <a:rPr lang="en-US" dirty="0" smtClean="0"/>
              <a:t> service configuration running in </a:t>
            </a:r>
            <a:r>
              <a:rPr lang="en-US" dirty="0" err="1" smtClean="0"/>
              <a:t>docker</a:t>
            </a:r>
            <a:r>
              <a:rPr lang="en-US" dirty="0"/>
              <a:t>-</a:t>
            </a:r>
            <a:r>
              <a:rPr lang="en-US" dirty="0" smtClean="0"/>
              <a:t>compose or </a:t>
            </a:r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r>
              <a:rPr lang="en-US" sz="2200" b="1" dirty="0" err="1" smtClean="0"/>
              <a:t>docker</a:t>
            </a:r>
            <a:r>
              <a:rPr lang="en-US" sz="2200" b="1" dirty="0" smtClean="0"/>
              <a:t> swarm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A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clustering technology that allows you to deploy a “stack” defined inside a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-compose file.</a:t>
            </a:r>
          </a:p>
          <a:p>
            <a:r>
              <a:rPr lang="en-US" sz="2200" b="1" dirty="0" err="1"/>
              <a:t>d</a:t>
            </a:r>
            <a:r>
              <a:rPr lang="en-US" sz="2200" b="1" dirty="0" err="1" smtClean="0"/>
              <a:t>ocker</a:t>
            </a:r>
            <a:r>
              <a:rPr lang="en-US" sz="2200" b="1" dirty="0" smtClean="0"/>
              <a:t> node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command tool for managing a single swarm node.  Can only be run inside a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swarm manager node</a:t>
            </a:r>
          </a:p>
          <a:p>
            <a:r>
              <a:rPr lang="en-US" sz="2200" b="1" dirty="0" err="1" smtClean="0"/>
              <a:t>docker</a:t>
            </a:r>
            <a:r>
              <a:rPr lang="en-US" sz="2200" b="1" dirty="0" smtClean="0"/>
              <a:t> stack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Docker swarm command to manager “stacks” of services defined inside of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machine</a:t>
            </a:r>
          </a:p>
          <a:p>
            <a:r>
              <a:rPr lang="en-US" sz="2200" b="1" dirty="0" err="1" smtClean="0"/>
              <a:t>docker</a:t>
            </a:r>
            <a:r>
              <a:rPr lang="en-US" sz="2200" b="1" dirty="0" smtClean="0"/>
              <a:t>-machine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A set of virtualization tools to run </a:t>
            </a:r>
            <a:r>
              <a:rPr lang="en-US" sz="2200" b="1" dirty="0" err="1" smtClean="0"/>
              <a:t>docker</a:t>
            </a:r>
            <a:r>
              <a:rPr lang="en-US" sz="2200" b="1" dirty="0" smtClean="0"/>
              <a:t> inside of a virtual machine (e.g. </a:t>
            </a:r>
            <a:r>
              <a:rPr lang="en-US" sz="2200" b="1" dirty="0" err="1" smtClean="0"/>
              <a:t>VirtualBox</a:t>
            </a:r>
            <a:r>
              <a:rPr lang="en-US" sz="2200" b="1" dirty="0" smtClean="0"/>
              <a:t>, VMWare)</a:t>
            </a:r>
            <a:endParaRPr lang="en-US" sz="2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Thoughts on Docker Swarm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900" y="897731"/>
            <a:ext cx="8458201" cy="3564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Docker Swarm is a great entry point for doing small-medium sized Docker Cluster deployments.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has a rudimentary internal load balancer and you still need to use things like </a:t>
            </a:r>
            <a:r>
              <a:rPr lang="en-US" dirty="0" err="1"/>
              <a:t>Zuul</a:t>
            </a:r>
            <a:r>
              <a:rPr lang="en-US" dirty="0"/>
              <a:t> or </a:t>
            </a:r>
            <a:r>
              <a:rPr lang="en-US" dirty="0" err="1"/>
              <a:t>HAProxy</a:t>
            </a:r>
            <a:r>
              <a:rPr lang="en-US" dirty="0"/>
              <a:t> for external load-balancing.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to use it vs. Kubernetes?</a:t>
            </a:r>
          </a:p>
          <a:p>
            <a:pPr lvl="1"/>
            <a:r>
              <a:rPr lang="en-US" dirty="0"/>
              <a:t>Kubernetes is a full blown container clustering solution</a:t>
            </a:r>
          </a:p>
          <a:p>
            <a:pPr lvl="1"/>
            <a:r>
              <a:rPr lang="en-US" dirty="0"/>
              <a:t>Can be complicated to setup and operationalize (even though Amazon is simplifying with </a:t>
            </a:r>
            <a:r>
              <a:rPr lang="en-US" dirty="0" err="1"/>
              <a:t>FarGate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Offers far more capabilities:</a:t>
            </a:r>
          </a:p>
          <a:p>
            <a:pPr lvl="2"/>
            <a:r>
              <a:rPr lang="en-US" dirty="0"/>
              <a:t>True service discovery</a:t>
            </a:r>
          </a:p>
          <a:p>
            <a:pPr lvl="2"/>
            <a:r>
              <a:rPr lang="en-US" dirty="0"/>
              <a:t>Better resource management and load allocation</a:t>
            </a:r>
          </a:p>
        </p:txBody>
      </p:sp>
    </p:spTree>
    <p:extLst>
      <p:ext uri="{BB962C8B-B14F-4D97-AF65-F5344CB8AC3E}">
        <p14:creationId xmlns:p14="http://schemas.microsoft.com/office/powerpoint/2010/main" val="15958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457048"/>
          </a:xfrm>
        </p:spPr>
        <p:txBody>
          <a:bodyPr/>
          <a:lstStyle/>
          <a:p>
            <a:r>
              <a:rPr lang="en-US" dirty="0" smtClean="0"/>
              <a:t>Closing Thoughts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2650" y="4662488"/>
            <a:ext cx="1911350" cy="274637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 is an extremely easy to use programming language that makes it easy to standup REST-based services.</a:t>
            </a:r>
          </a:p>
          <a:p>
            <a:r>
              <a:rPr lang="en-US" dirty="0" smtClean="0"/>
              <a:t>Docker has an expansive ecosystem that allows a developer to use it only on their desktop or deploy to a production environment using the same Docker instances.</a:t>
            </a:r>
          </a:p>
          <a:p>
            <a:r>
              <a:rPr lang="en-US" dirty="0" smtClean="0"/>
              <a:t>What we did not cover:</a:t>
            </a:r>
          </a:p>
          <a:p>
            <a:pPr lvl="1"/>
            <a:r>
              <a:rPr lang="en-US" dirty="0" smtClean="0"/>
              <a:t>Docker Volumes</a:t>
            </a:r>
          </a:p>
          <a:p>
            <a:pPr lvl="1"/>
            <a:r>
              <a:rPr lang="en-US" dirty="0" smtClean="0"/>
              <a:t>Docker Networks (In-depth)</a:t>
            </a:r>
          </a:p>
          <a:p>
            <a:pPr lvl="1"/>
            <a:r>
              <a:rPr lang="en-US" dirty="0" smtClean="0"/>
              <a:t>Docker Health checks</a:t>
            </a:r>
          </a:p>
          <a:p>
            <a:pPr lvl="1"/>
            <a:r>
              <a:rPr lang="en-US" dirty="0" smtClean="0"/>
              <a:t>Docker Swarm and Upgrades</a:t>
            </a:r>
          </a:p>
          <a:p>
            <a:pPr lvl="1"/>
            <a:r>
              <a:rPr lang="en-US" dirty="0" smtClean="0"/>
              <a:t>Deploying </a:t>
            </a:r>
            <a:r>
              <a:rPr lang="en-US" dirty="0" err="1" smtClean="0"/>
              <a:t>docker</a:t>
            </a:r>
            <a:r>
              <a:rPr lang="en-US" dirty="0" smtClean="0"/>
              <a:t> to the cloud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smtClean="0"/>
              <a:t>Docker and Microservice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42900" y="897731"/>
            <a:ext cx="8458201" cy="3564732"/>
          </a:xfrm>
          <a:prstGeom prst="rect">
            <a:avLst/>
          </a:prstGeom>
        </p:spPr>
        <p:txBody>
          <a:bodyPr/>
          <a:lstStyle>
            <a:lvl1pPr marL="202406" indent="-202406" algn="l" defTabSz="6858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rgbClr val="FF4F1F"/>
              </a:buClr>
              <a:buFont typeface="Lato-Black" charset="0"/>
              <a:buChar char="◦"/>
              <a:tabLst/>
              <a:defRPr sz="18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4F1F"/>
              </a:buClr>
              <a:buFont typeface="AmericanTypewriter-Light" charset="0"/>
              <a:buChar char="•"/>
              <a:tabLst/>
              <a:defRPr sz="15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4F1F"/>
              </a:buClr>
              <a:buFont typeface="Wingdings" charset="2"/>
              <a:buChar char="§"/>
              <a:defRPr sz="135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4F1F"/>
              </a:buClr>
              <a:buFont typeface=".AppleSystemUIFont" charset="-120"/>
              <a:buChar char="▴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4F1F"/>
              </a:buClr>
              <a:buFont typeface="Mshtakan" charset="0"/>
              <a:buChar char="★"/>
              <a:defRPr sz="1200" kern="1200" spc="0">
                <a:solidFill>
                  <a:srgbClr val="4E5054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25" y="897467"/>
            <a:ext cx="1632149" cy="18653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9" y="2906441"/>
            <a:ext cx="1268178" cy="1411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10" y="2933926"/>
            <a:ext cx="1156950" cy="1421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73" y="2928203"/>
            <a:ext cx="1246284" cy="1426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870" y="2928203"/>
            <a:ext cx="1083830" cy="14269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850" y="2938613"/>
            <a:ext cx="1053099" cy="1379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2498" y="1549790"/>
            <a:ext cx="3413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Warning shameless self-promotion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457048"/>
          </a:xfrm>
        </p:spPr>
        <p:txBody>
          <a:bodyPr/>
          <a:lstStyle/>
          <a:p>
            <a:r>
              <a:rPr lang="en-US" dirty="0" smtClean="0"/>
              <a:t>What is a Microservice?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2650" y="4662488"/>
            <a:ext cx="1911350" cy="274637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661718" cy="914096"/>
          </a:xfrm>
        </p:spPr>
        <p:txBody>
          <a:bodyPr/>
          <a:lstStyle/>
          <a:p>
            <a:r>
              <a:rPr lang="en-US" dirty="0" smtClean="0"/>
              <a:t>Appendix A:  Distributed </a:t>
            </a:r>
            <a:r>
              <a:rPr lang="en-US" dirty="0" smtClean="0"/>
              <a:t>service </a:t>
            </a:r>
            <a:r>
              <a:rPr lang="en-US" dirty="0" smtClean="0"/>
              <a:t>logging with </a:t>
            </a:r>
            <a:r>
              <a:rPr lang="en-US" dirty="0" smtClean="0"/>
              <a:t>Python and Flask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2650" y="4662488"/>
            <a:ext cx="1911350" cy="274637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Aggregation and Distributed</a:t>
            </a:r>
            <a:r>
              <a:rPr lang="en-US" baseline="0" dirty="0" smtClean="0"/>
              <a:t>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897467"/>
            <a:ext cx="5344798" cy="38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 Setup correlation ids in your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3" y="897467"/>
            <a:ext cx="8748016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9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2:  Configure Log Aggregation and </a:t>
            </a:r>
            <a:r>
              <a:rPr lang="en-US" dirty="0" err="1" smtClean="0"/>
              <a:t>Papertrail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69" y="1025990"/>
            <a:ext cx="3258943" cy="386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5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Logspout</a:t>
            </a:r>
            <a:r>
              <a:rPr lang="en-US" dirty="0" smtClean="0"/>
              <a:t> to our Docker Compose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27200"/>
            <a:ext cx="9144000" cy="156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build a Microservice:   Start with a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77" y="864740"/>
            <a:ext cx="5544256" cy="393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2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51206"/>
            <a:ext cx="8458200" cy="583142"/>
          </a:xfrm>
        </p:spPr>
        <p:txBody>
          <a:bodyPr/>
          <a:lstStyle/>
          <a:p>
            <a:r>
              <a:rPr lang="en-US" dirty="0" smtClean="0"/>
              <a:t>What is a Microservices: Decomposing the problem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685799"/>
            <a:ext cx="2763219" cy="387864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21098" y="602223"/>
            <a:ext cx="4254190" cy="40143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Microservice are small, distributed software components that are:</a:t>
            </a:r>
          </a:p>
          <a:p>
            <a:pPr lvl="1"/>
            <a:r>
              <a:rPr lang="en-US" dirty="0" smtClean="0"/>
              <a:t>Independently </a:t>
            </a:r>
            <a:r>
              <a:rPr lang="en-US" b="1" dirty="0" smtClean="0"/>
              <a:t>developed</a:t>
            </a:r>
            <a:r>
              <a:rPr lang="en-US" dirty="0" smtClean="0"/>
              <a:t>, </a:t>
            </a:r>
            <a:r>
              <a:rPr lang="en-US" b="1" dirty="0" smtClean="0"/>
              <a:t>tested</a:t>
            </a:r>
            <a:r>
              <a:rPr lang="en-US" dirty="0" smtClean="0"/>
              <a:t> and </a:t>
            </a:r>
            <a:r>
              <a:rPr lang="en-US" b="1" dirty="0" smtClean="0"/>
              <a:t>deployed</a:t>
            </a:r>
            <a:r>
              <a:rPr lang="en-US" dirty="0" smtClean="0"/>
              <a:t> from other software components in an application.</a:t>
            </a:r>
          </a:p>
          <a:p>
            <a:pPr lvl="1"/>
            <a:r>
              <a:rPr lang="en-US" dirty="0"/>
              <a:t>Are built around </a:t>
            </a:r>
            <a:r>
              <a:rPr lang="en-US" b="1" dirty="0"/>
              <a:t>evolved principles </a:t>
            </a:r>
            <a:r>
              <a:rPr lang="en-US" dirty="0"/>
              <a:t>(REST, JSON) rather then committee-based standards (No XML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Very </a:t>
            </a:r>
            <a:r>
              <a:rPr lang="en-US" b="1" dirty="0" smtClean="0"/>
              <a:t>limited in scope of responsibility</a:t>
            </a:r>
            <a:endParaRPr lang="en-US" dirty="0" smtClean="0"/>
          </a:p>
          <a:p>
            <a:pPr lvl="1"/>
            <a:r>
              <a:rPr lang="en-US" dirty="0" smtClean="0"/>
              <a:t>Completely </a:t>
            </a:r>
            <a:r>
              <a:rPr lang="en-US" b="1" dirty="0" smtClean="0"/>
              <a:t>own</a:t>
            </a:r>
            <a:r>
              <a:rPr lang="en-US" dirty="0" smtClean="0"/>
              <a:t> their data </a:t>
            </a:r>
          </a:p>
          <a:p>
            <a:pPr lvl="1"/>
            <a:r>
              <a:rPr lang="en-US" dirty="0" smtClean="0"/>
              <a:t>Are usually deployed in a loosely coupled fashion with </a:t>
            </a:r>
            <a:r>
              <a:rPr lang="en-US" b="1" dirty="0" smtClean="0"/>
              <a:t>synchronous </a:t>
            </a:r>
            <a:r>
              <a:rPr lang="en-US" dirty="0" smtClean="0"/>
              <a:t>and </a:t>
            </a:r>
            <a:r>
              <a:rPr lang="en-US" b="1" dirty="0" smtClean="0"/>
              <a:t>asynchronous</a:t>
            </a:r>
            <a:r>
              <a:rPr lang="en-US" dirty="0" smtClean="0"/>
              <a:t> interfaces</a:t>
            </a:r>
          </a:p>
          <a:p>
            <a:pPr lvl="1"/>
            <a:r>
              <a:rPr lang="en-US" dirty="0" smtClean="0"/>
              <a:t>Their small size allows for rapid </a:t>
            </a:r>
            <a:r>
              <a:rPr lang="en-US" b="1" dirty="0" smtClean="0"/>
              <a:t>development</a:t>
            </a:r>
            <a:r>
              <a:rPr lang="en-US" dirty="0" smtClean="0"/>
              <a:t> and </a:t>
            </a:r>
            <a:r>
              <a:rPr lang="en-US" b="1" dirty="0" smtClean="0"/>
              <a:t>deployment</a:t>
            </a:r>
            <a:r>
              <a:rPr lang="en-US" dirty="0" smtClean="0"/>
              <a:t> of new features</a:t>
            </a:r>
          </a:p>
          <a:p>
            <a:pPr lvl="1"/>
            <a:r>
              <a:rPr lang="en-US" dirty="0" smtClean="0"/>
              <a:t>Microservices are really a nature extension to the </a:t>
            </a:r>
            <a:r>
              <a:rPr lang="en-US" b="1" dirty="0" smtClean="0"/>
              <a:t>Agile</a:t>
            </a:r>
            <a:r>
              <a:rPr lang="en-US" dirty="0" smtClean="0"/>
              <a:t> and </a:t>
            </a:r>
            <a:r>
              <a:rPr lang="en-US" b="1" dirty="0" smtClean="0"/>
              <a:t>Lean</a:t>
            </a:r>
            <a:r>
              <a:rPr lang="en-US" dirty="0" smtClean="0"/>
              <a:t> movement shaping the software industry over the last 15 years</a:t>
            </a:r>
          </a:p>
          <a:p>
            <a:pPr lvl="1"/>
            <a:r>
              <a:rPr lang="en-US" dirty="0" smtClean="0"/>
              <a:t>Microservices are pushing us to smaller batch sizes!</a:t>
            </a:r>
          </a:p>
        </p:txBody>
      </p:sp>
      <p:sp>
        <p:nvSpPr>
          <p:cNvPr id="3" name="Right Arrow 2"/>
          <p:cNvSpPr/>
          <p:nvPr/>
        </p:nvSpPr>
        <p:spPr>
          <a:xfrm rot="10800000">
            <a:off x="3317740" y="2402097"/>
            <a:ext cx="791737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50482" y="1588493"/>
            <a:ext cx="5137775" cy="914096"/>
          </a:xfrm>
        </p:spPr>
        <p:txBody>
          <a:bodyPr/>
          <a:lstStyle/>
          <a:p>
            <a:r>
              <a:rPr lang="en-US" dirty="0" smtClean="0"/>
              <a:t>Building your first Microservices with Python </a:t>
            </a:r>
            <a:r>
              <a:rPr lang="en-US" smtClean="0"/>
              <a:t>and Flask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2650" y="4662488"/>
            <a:ext cx="1911350" cy="274637"/>
          </a:xfrm>
        </p:spPr>
        <p:txBody>
          <a:bodyPr/>
          <a:lstStyle/>
          <a:p>
            <a:fld id="{20CFEDCE-3BD6-9940-A642-E28DD407BF5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2" y="602222"/>
            <a:ext cx="6162241" cy="4014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94498"/>
            <a:ext cx="8458200" cy="583142"/>
          </a:xfrm>
        </p:spPr>
        <p:txBody>
          <a:bodyPr/>
          <a:lstStyle/>
          <a:p>
            <a:r>
              <a:rPr lang="en-US" dirty="0" smtClean="0"/>
              <a:t>Lets build a </a:t>
            </a:r>
            <a:r>
              <a:rPr lang="en-US" smtClean="0"/>
              <a:t>simple microservice </a:t>
            </a:r>
            <a:r>
              <a:rPr lang="en-US" dirty="0" smtClean="0"/>
              <a:t>with Flask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18249" y="602223"/>
            <a:ext cx="2375210" cy="4014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What is Flask?</a:t>
            </a:r>
          </a:p>
          <a:p>
            <a:r>
              <a:rPr lang="en-US" dirty="0" smtClean="0"/>
              <a:t>A very small HTTP-based web-service</a:t>
            </a:r>
          </a:p>
          <a:p>
            <a:r>
              <a:rPr lang="en-US" dirty="0" smtClean="0"/>
              <a:t>Focuses heavily on building JSON-based, REST services</a:t>
            </a:r>
          </a:p>
          <a:p>
            <a:r>
              <a:rPr lang="en-US" dirty="0" smtClean="0"/>
              <a:t>Annotation driven</a:t>
            </a:r>
          </a:p>
          <a:p>
            <a:r>
              <a:rPr lang="en-US" dirty="0" smtClean="0"/>
              <a:t>Handles the most basic HTTP requests.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5496196" y="2370421"/>
            <a:ext cx="791737" cy="4460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1300" y="4616603"/>
            <a:ext cx="544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simple-contact-</a:t>
            </a:r>
            <a:r>
              <a:rPr lang="en-US" sz="1600" b="1" dirty="0" err="1" smtClean="0"/>
              <a:t>api</a:t>
            </a:r>
            <a:r>
              <a:rPr lang="en-US" sz="1600" b="1" dirty="0" smtClean="0"/>
              <a:t>/simple-</a:t>
            </a:r>
            <a:r>
              <a:rPr lang="en-US" sz="1600" b="1" dirty="0" err="1" smtClean="0"/>
              <a:t>contact.py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7837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Contact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0CFEDCE-3BD6-9940-A642-E28DD407BF5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37650"/>
            <a:ext cx="7480299" cy="45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Genesys Colors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F4F1F"/>
      </a:accent1>
      <a:accent2>
        <a:srgbClr val="5D3E5D"/>
      </a:accent2>
      <a:accent3>
        <a:srgbClr val="959699"/>
      </a:accent3>
      <a:accent4>
        <a:srgbClr val="D3D3D3"/>
      </a:accent4>
      <a:accent5>
        <a:srgbClr val="4E5054"/>
      </a:accent5>
      <a:accent6>
        <a:srgbClr val="000000"/>
      </a:accent6>
      <a:hlink>
        <a:srgbClr val="FF4F1F"/>
      </a:hlink>
      <a:folHlink>
        <a:srgbClr val="FF4F1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sys-PowerPoint-2017" id="{1C279053-B107-3E4B-8385-DBEA4DDA84A1}" vid="{3733506E-9080-624A-8594-1637E7AF30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5467</TotalTime>
  <Words>2054</Words>
  <Application>Microsoft Macintosh PowerPoint</Application>
  <PresentationFormat>On-screen Show (16:9)</PresentationFormat>
  <Paragraphs>286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.AppleSystemUIFont</vt:lpstr>
      <vt:lpstr>AmericanTypewriter-Light</vt:lpstr>
      <vt:lpstr>Calibri</vt:lpstr>
      <vt:lpstr>Calibri Light</vt:lpstr>
      <vt:lpstr>Lato-Black</vt:lpstr>
      <vt:lpstr>Mangal</vt:lpstr>
      <vt:lpstr>Mshtakan</vt:lpstr>
      <vt:lpstr>Wingdings</vt:lpstr>
      <vt:lpstr>Arial</vt:lpstr>
      <vt:lpstr>Custom Design</vt:lpstr>
      <vt:lpstr>Wrangling Docker and Python</vt:lpstr>
      <vt:lpstr>About the Speaker</vt:lpstr>
      <vt:lpstr>Agenda</vt:lpstr>
      <vt:lpstr>What is a Microservice?</vt:lpstr>
      <vt:lpstr>Lets build a Microservice:   Start with a Problem</vt:lpstr>
      <vt:lpstr>What is a Microservices: Decomposing the problem </vt:lpstr>
      <vt:lpstr>Building your first Microservices with Python and Flask</vt:lpstr>
      <vt:lpstr>Lets build a simple microservice with Flask</vt:lpstr>
      <vt:lpstr>A Simple Contact Service</vt:lpstr>
      <vt:lpstr>Creating a Contact with a POST</vt:lpstr>
      <vt:lpstr>What is Docker?</vt:lpstr>
      <vt:lpstr>What is Docker?</vt:lpstr>
      <vt:lpstr>What are some use cases for Docker? </vt:lpstr>
      <vt:lpstr>Everything in Docker Starts with An Image</vt:lpstr>
      <vt:lpstr>How Do We Create an Image?</vt:lpstr>
      <vt:lpstr>Great I have an image! Now what?</vt:lpstr>
      <vt:lpstr>Quick command Recap</vt:lpstr>
      <vt:lpstr>Moving beyond a simple service: Docker Compose</vt:lpstr>
      <vt:lpstr>The real power of Docker comes when standing up the entire stack</vt:lpstr>
      <vt:lpstr>How do we manage these containers as stack: docker compose</vt:lpstr>
      <vt:lpstr>The Remind Me App docker-compose.yaml File</vt:lpstr>
      <vt:lpstr>The Docker-Compose file in more detail</vt:lpstr>
      <vt:lpstr>Docker Containers are Portable but Environment Info is Not</vt:lpstr>
      <vt:lpstr>How do individual services know about each other: Networking</vt:lpstr>
      <vt:lpstr>Quick command Recap</vt:lpstr>
      <vt:lpstr>Deploying beyond a single service: Docker Swarm</vt:lpstr>
      <vt:lpstr>What is a Docker Swarm?</vt:lpstr>
      <vt:lpstr>Our Docker Swarm</vt:lpstr>
      <vt:lpstr>Step 1:  Create the Virtualbox instances via Docker Machine</vt:lpstr>
      <vt:lpstr>Step 2: Create the Cluster</vt:lpstr>
      <vt:lpstr>Step 3: Deploy the Application</vt:lpstr>
      <vt:lpstr>Step 4:  Scaling your cluster</vt:lpstr>
      <vt:lpstr>Give me all your secrets</vt:lpstr>
      <vt:lpstr>Quick command Recap</vt:lpstr>
      <vt:lpstr>Closing Thoughts on Docker Swarm</vt:lpstr>
      <vt:lpstr>Closing Thoughts</vt:lpstr>
      <vt:lpstr>Closing thoughts</vt:lpstr>
      <vt:lpstr>Other Docker and Microservice Resources</vt:lpstr>
      <vt:lpstr>Questions</vt:lpstr>
      <vt:lpstr>Appendix A:  Distributed service logging with Python and Flask</vt:lpstr>
      <vt:lpstr>Log Aggregation and Distributed Tracing</vt:lpstr>
      <vt:lpstr>Step 1:  Setup correlation ids in your services</vt:lpstr>
      <vt:lpstr>Step 2:  Configure Log Aggregation and Papertrail</vt:lpstr>
      <vt:lpstr>Adding Logspout to our Docker Compose File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Example Template Title Goes Here</dc:title>
  <dc:subject/>
  <dc:creator>David Lewis</dc:creator>
  <cp:keywords/>
  <dc:description/>
  <cp:lastModifiedBy>Microsoft Office User</cp:lastModifiedBy>
  <cp:revision>137</cp:revision>
  <cp:lastPrinted>2017-04-07T11:15:28Z</cp:lastPrinted>
  <dcterms:created xsi:type="dcterms:W3CDTF">2017-06-02T09:20:40Z</dcterms:created>
  <dcterms:modified xsi:type="dcterms:W3CDTF">2018-06-02T22:03:50Z</dcterms:modified>
  <cp:category/>
</cp:coreProperties>
</file>